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Nunito Semi Bold"/>
      <p:regular r:id="rId16"/>
    </p:embeddedFont>
    <p:embeddedFont>
      <p:font typeface="Nunito Semi Bold"/>
      <p:regular r:id="rId17"/>
    </p:embeddedFont>
    <p:embeddedFont>
      <p:font typeface="Nunito Semi Bold"/>
      <p:regular r:id="rId18"/>
    </p:embeddedFont>
    <p:embeddedFont>
      <p:font typeface="Nunito Semi Bold"/>
      <p:regular r:id="rId19"/>
    </p:embeddedFont>
    <p:embeddedFont>
      <p:font typeface="PT Sans"/>
      <p:regular r:id="rId20"/>
    </p:embeddedFont>
    <p:embeddedFont>
      <p:font typeface="PT Sans"/>
      <p:regular r:id="rId21"/>
    </p:embeddedFont>
    <p:embeddedFont>
      <p:font typeface="PT Sans"/>
      <p:regular r:id="rId22"/>
    </p:embeddedFont>
    <p:embeddedFont>
      <p:font typeface="PT San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921669"/>
            <a:ext cx="7468553" cy="2112050"/>
          </a:xfrm>
          <a:prstGeom prst="rect">
            <a:avLst/>
          </a:prstGeom>
          <a:noFill/>
          <a:ln/>
        </p:spPr>
        <p:txBody>
          <a:bodyPr wrap="squar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Time Management &amp; Work-Life Balance: From Campus to Corporate</a:t>
            </a:r>
            <a:endParaRPr lang="en-US" sz="4400" dirty="0"/>
          </a:p>
        </p:txBody>
      </p:sp>
      <p:sp>
        <p:nvSpPr>
          <p:cNvPr id="4" name="Text 1"/>
          <p:cNvSpPr/>
          <p:nvPr/>
        </p:nvSpPr>
        <p:spPr>
          <a:xfrm>
            <a:off x="837724" y="4392692"/>
            <a:ext cx="7468553" cy="1915120"/>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Hello everyone! Today, we'll explore two critical skills for success: time management and work-life balance. These concepts are vital not just for academic life but are indispensable in the corporate world. Let's learn how to optimize our time and harmonize our professional and personal lives.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751171"/>
            <a:ext cx="5800606" cy="563285"/>
          </a:xfrm>
          <a:prstGeom prst="rect">
            <a:avLst/>
          </a:prstGeom>
          <a:noFill/>
          <a:ln/>
        </p:spPr>
        <p:txBody>
          <a:bodyPr wrap="none" lIns="0" tIns="0" rIns="0" bIns="0" rtlCol="0" anchor="t"/>
          <a:lstStyle/>
          <a:p>
            <a:pPr algn="l" indent="0" marL="0">
              <a:lnSpc>
                <a:spcPts val="4400"/>
              </a:lnSpc>
              <a:buNone/>
            </a:pPr>
            <a:r>
              <a:rPr lang="en-US" sz="3500" dirty="0">
                <a:solidFill>
                  <a:srgbClr val="00002E"/>
                </a:solidFill>
                <a:latin typeface="Nunito Semi Bold" pitchFamily="34" charset="0"/>
                <a:ea typeface="Nunito Semi Bold" pitchFamily="34" charset="-122"/>
                <a:cs typeface="Nunito Semi Bold" pitchFamily="34" charset="-120"/>
              </a:rPr>
              <a:t>What is Time Management?</a:t>
            </a:r>
            <a:endParaRPr lang="en-US" sz="3500" dirty="0"/>
          </a:p>
        </p:txBody>
      </p:sp>
      <p:sp>
        <p:nvSpPr>
          <p:cNvPr id="3" name="Shape 1"/>
          <p:cNvSpPr/>
          <p:nvPr/>
        </p:nvSpPr>
        <p:spPr>
          <a:xfrm>
            <a:off x="837724" y="2793206"/>
            <a:ext cx="4158734" cy="3685223"/>
          </a:xfrm>
          <a:prstGeom prst="roundRect">
            <a:avLst>
              <a:gd name="adj" fmla="val 3970"/>
            </a:avLst>
          </a:prstGeom>
          <a:noFill/>
          <a:ln w="30480">
            <a:solidFill>
              <a:srgbClr val="2D4DF2"/>
            </a:solidFill>
            <a:prstDash val="solid"/>
          </a:ln>
        </p:spPr>
      </p:sp>
      <p:sp>
        <p:nvSpPr>
          <p:cNvPr id="4" name="Shape 2"/>
          <p:cNvSpPr/>
          <p:nvPr/>
        </p:nvSpPr>
        <p:spPr>
          <a:xfrm>
            <a:off x="807244" y="2793206"/>
            <a:ext cx="121920" cy="3685223"/>
          </a:xfrm>
          <a:prstGeom prst="roundRect">
            <a:avLst>
              <a:gd name="adj" fmla="val 294514"/>
            </a:avLst>
          </a:prstGeom>
          <a:solidFill>
            <a:srgbClr val="2D4DF2"/>
          </a:solidFill>
          <a:ln/>
        </p:spPr>
      </p:sp>
      <p:sp>
        <p:nvSpPr>
          <p:cNvPr id="5" name="Text 3"/>
          <p:cNvSpPr/>
          <p:nvPr/>
        </p:nvSpPr>
        <p:spPr>
          <a:xfrm>
            <a:off x="1198959" y="3063002"/>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Strategic Planning</a:t>
            </a:r>
            <a:endParaRPr lang="en-US" sz="2200" dirty="0"/>
          </a:p>
        </p:txBody>
      </p:sp>
      <p:sp>
        <p:nvSpPr>
          <p:cNvPr id="6" name="Text 4"/>
          <p:cNvSpPr/>
          <p:nvPr/>
        </p:nvSpPr>
        <p:spPr>
          <a:xfrm>
            <a:off x="1198959" y="3558540"/>
            <a:ext cx="3527703" cy="2298144"/>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Time management is the conscious process of </a:t>
            </a:r>
            <a:pPr algn="l" indent="0" marL="0">
              <a:lnSpc>
                <a:spcPts val="3000"/>
              </a:lnSpc>
              <a:buNone/>
            </a:pPr>
            <a:r>
              <a:rPr lang="en-US" sz="1850" b="1" dirty="0">
                <a:solidFill>
                  <a:srgbClr val="00002E"/>
                </a:solidFill>
                <a:latin typeface="PT Sans" pitchFamily="34" charset="0"/>
                <a:ea typeface="PT Sans" pitchFamily="34" charset="-122"/>
                <a:cs typeface="PT Sans" pitchFamily="34" charset="-120"/>
              </a:rPr>
              <a:t>planning and organizing</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 how much time to dedicate to specific activities. It's about making deliberate choices to maximize efficiency.</a:t>
            </a:r>
            <a:endParaRPr lang="en-US" sz="1850" dirty="0"/>
          </a:p>
        </p:txBody>
      </p:sp>
      <p:sp>
        <p:nvSpPr>
          <p:cNvPr id="7" name="Shape 5"/>
          <p:cNvSpPr/>
          <p:nvPr/>
        </p:nvSpPr>
        <p:spPr>
          <a:xfrm>
            <a:off x="5235773" y="2793206"/>
            <a:ext cx="4158734" cy="3685223"/>
          </a:xfrm>
          <a:prstGeom prst="roundRect">
            <a:avLst>
              <a:gd name="adj" fmla="val 3970"/>
            </a:avLst>
          </a:prstGeom>
          <a:noFill/>
          <a:ln w="30480">
            <a:solidFill>
              <a:srgbClr val="018CE1"/>
            </a:solidFill>
            <a:prstDash val="solid"/>
          </a:ln>
        </p:spPr>
      </p:sp>
      <p:sp>
        <p:nvSpPr>
          <p:cNvPr id="8" name="Shape 6"/>
          <p:cNvSpPr/>
          <p:nvPr/>
        </p:nvSpPr>
        <p:spPr>
          <a:xfrm>
            <a:off x="5205293" y="2793206"/>
            <a:ext cx="121920" cy="3685223"/>
          </a:xfrm>
          <a:prstGeom prst="roundRect">
            <a:avLst>
              <a:gd name="adj" fmla="val 294514"/>
            </a:avLst>
          </a:prstGeom>
          <a:solidFill>
            <a:srgbClr val="018CE1"/>
          </a:solidFill>
          <a:ln/>
        </p:spPr>
      </p:sp>
      <p:sp>
        <p:nvSpPr>
          <p:cNvPr id="9" name="Text 7"/>
          <p:cNvSpPr/>
          <p:nvPr/>
        </p:nvSpPr>
        <p:spPr>
          <a:xfrm>
            <a:off x="5597009" y="3063002"/>
            <a:ext cx="2861429"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Enhanced Productivity</a:t>
            </a:r>
            <a:endParaRPr lang="en-US" sz="2200" dirty="0"/>
          </a:p>
        </p:txBody>
      </p:sp>
      <p:sp>
        <p:nvSpPr>
          <p:cNvPr id="10" name="Text 8"/>
          <p:cNvSpPr/>
          <p:nvPr/>
        </p:nvSpPr>
        <p:spPr>
          <a:xfrm>
            <a:off x="5597009" y="3558540"/>
            <a:ext cx="3527703" cy="2298144"/>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Effective time management is the cornerstone of increased productivity. It ensures you're working smarter, not just harder, focusing on tasks that yield the most impact.</a:t>
            </a:r>
            <a:endParaRPr lang="en-US" sz="1850" dirty="0"/>
          </a:p>
        </p:txBody>
      </p:sp>
      <p:sp>
        <p:nvSpPr>
          <p:cNvPr id="11" name="Shape 9"/>
          <p:cNvSpPr/>
          <p:nvPr/>
        </p:nvSpPr>
        <p:spPr>
          <a:xfrm>
            <a:off x="9633823" y="2793206"/>
            <a:ext cx="4158853" cy="3685223"/>
          </a:xfrm>
          <a:prstGeom prst="roundRect">
            <a:avLst>
              <a:gd name="adj" fmla="val 3970"/>
            </a:avLst>
          </a:prstGeom>
          <a:noFill/>
          <a:ln w="30480">
            <a:solidFill>
              <a:srgbClr val="DA33BF"/>
            </a:solidFill>
            <a:prstDash val="solid"/>
          </a:ln>
        </p:spPr>
      </p:sp>
      <p:sp>
        <p:nvSpPr>
          <p:cNvPr id="12" name="Shape 10"/>
          <p:cNvSpPr/>
          <p:nvPr/>
        </p:nvSpPr>
        <p:spPr>
          <a:xfrm>
            <a:off x="9603343" y="2793206"/>
            <a:ext cx="121920" cy="3685223"/>
          </a:xfrm>
          <a:prstGeom prst="roundRect">
            <a:avLst>
              <a:gd name="adj" fmla="val 294514"/>
            </a:avLst>
          </a:prstGeom>
          <a:solidFill>
            <a:srgbClr val="DA33BF"/>
          </a:solidFill>
          <a:ln/>
        </p:spPr>
      </p:sp>
      <p:sp>
        <p:nvSpPr>
          <p:cNvPr id="13" name="Text 11"/>
          <p:cNvSpPr/>
          <p:nvPr/>
        </p:nvSpPr>
        <p:spPr>
          <a:xfrm>
            <a:off x="9995059" y="3063002"/>
            <a:ext cx="3527822" cy="703898"/>
          </a:xfrm>
          <a:prstGeom prst="rect">
            <a:avLst/>
          </a:prstGeom>
          <a:noFill/>
          <a:ln/>
        </p:spPr>
        <p:txBody>
          <a:bodyPr wrap="squar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Intelligent Resource Allocation</a:t>
            </a:r>
            <a:endParaRPr lang="en-US" sz="2200" dirty="0"/>
          </a:p>
        </p:txBody>
      </p:sp>
      <p:sp>
        <p:nvSpPr>
          <p:cNvPr id="14" name="Text 12"/>
          <p:cNvSpPr/>
          <p:nvPr/>
        </p:nvSpPr>
        <p:spPr>
          <a:xfrm>
            <a:off x="9995059" y="3910489"/>
            <a:ext cx="3527822" cy="2298144"/>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It means not squandering precious time and instead channeling your efforts towards what truly matters. It’s about being strategic with your most valuable resource: your time.</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77359" y="610791"/>
            <a:ext cx="7036356" cy="522446"/>
          </a:xfrm>
          <a:prstGeom prst="rect">
            <a:avLst/>
          </a:prstGeom>
          <a:noFill/>
          <a:ln/>
        </p:spPr>
        <p:txBody>
          <a:bodyPr wrap="none" lIns="0" tIns="0" rIns="0" bIns="0" rtlCol="0" anchor="t"/>
          <a:lstStyle/>
          <a:p>
            <a:pPr algn="l" indent="0" marL="0">
              <a:lnSpc>
                <a:spcPts val="4100"/>
              </a:lnSpc>
              <a:buNone/>
            </a:pPr>
            <a:r>
              <a:rPr lang="en-US" sz="3250" dirty="0">
                <a:solidFill>
                  <a:srgbClr val="00002E"/>
                </a:solidFill>
                <a:latin typeface="Nunito Semi Bold" pitchFamily="34" charset="0"/>
                <a:ea typeface="Nunito Semi Bold" pitchFamily="34" charset="-122"/>
                <a:cs typeface="Nunito Semi Bold" pitchFamily="34" charset="-120"/>
              </a:rPr>
              <a:t>Why Time Management is Important</a:t>
            </a:r>
            <a:endParaRPr lang="en-US" sz="3250" dirty="0"/>
          </a:p>
        </p:txBody>
      </p:sp>
      <p:pic>
        <p:nvPicPr>
          <p:cNvPr id="3" name="Image 0" descr="preencoded.png">    </p:cNvPr>
          <p:cNvPicPr>
            <a:picLocks noChangeAspect="1"/>
          </p:cNvPicPr>
          <p:nvPr/>
        </p:nvPicPr>
        <p:blipFill>
          <a:blip r:embed="rId1"/>
          <a:stretch>
            <a:fillRect/>
          </a:stretch>
        </p:blipFill>
        <p:spPr>
          <a:xfrm>
            <a:off x="777359" y="1632823"/>
            <a:ext cx="6266974" cy="6266974"/>
          </a:xfrm>
          <a:prstGeom prst="rect">
            <a:avLst/>
          </a:prstGeom>
        </p:spPr>
      </p:pic>
      <p:sp>
        <p:nvSpPr>
          <p:cNvPr id="4" name="Text 1"/>
          <p:cNvSpPr/>
          <p:nvPr/>
        </p:nvSpPr>
        <p:spPr>
          <a:xfrm>
            <a:off x="7593687" y="1582817"/>
            <a:ext cx="6266974" cy="710565"/>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00002E"/>
                </a:solidFill>
                <a:latin typeface="PT Sans" pitchFamily="34" charset="0"/>
                <a:ea typeface="PT Sans" pitchFamily="34" charset="-122"/>
                <a:cs typeface="PT Sans" pitchFamily="34" charset="-120"/>
              </a:rPr>
              <a:t>Helps you </a:t>
            </a:r>
            <a:pPr algn="l" indent="0" marL="0">
              <a:lnSpc>
                <a:spcPts val="2750"/>
              </a:lnSpc>
              <a:buNone/>
            </a:pPr>
            <a:r>
              <a:rPr lang="en-US" sz="1700" b="1" dirty="0">
                <a:solidFill>
                  <a:srgbClr val="00002E"/>
                </a:solidFill>
                <a:latin typeface="PT Sans" pitchFamily="34" charset="0"/>
                <a:ea typeface="PT Sans" pitchFamily="34" charset="-122"/>
                <a:cs typeface="PT Sans" pitchFamily="34" charset="-120"/>
              </a:rPr>
              <a:t>complete tasks on time</a:t>
            </a:r>
            <a:pPr algn="l" indent="0" marL="0">
              <a:lnSpc>
                <a:spcPts val="2750"/>
              </a:lnSpc>
              <a:buNone/>
            </a:pPr>
            <a:r>
              <a:rPr lang="en-US" sz="1700" dirty="0">
                <a:solidFill>
                  <a:srgbClr val="00002E"/>
                </a:solidFill>
                <a:latin typeface="PT Sans" pitchFamily="34" charset="0"/>
                <a:ea typeface="PT Sans" pitchFamily="34" charset="-122"/>
                <a:cs typeface="PT Sans" pitchFamily="34" charset="-120"/>
              </a:rPr>
              <a:t>, eliminating last-minute stress.</a:t>
            </a:r>
            <a:endParaRPr lang="en-US" sz="1700" dirty="0"/>
          </a:p>
        </p:txBody>
      </p:sp>
      <p:sp>
        <p:nvSpPr>
          <p:cNvPr id="5" name="Text 2"/>
          <p:cNvSpPr/>
          <p:nvPr/>
        </p:nvSpPr>
        <p:spPr>
          <a:xfrm>
            <a:off x="7593687" y="2371011"/>
            <a:ext cx="6266974" cy="710565"/>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00002E"/>
                </a:solidFill>
                <a:latin typeface="PT Sans" pitchFamily="34" charset="0"/>
                <a:ea typeface="PT Sans" pitchFamily="34" charset="-122"/>
                <a:cs typeface="PT Sans" pitchFamily="34" charset="-120"/>
              </a:rPr>
              <a:t>Boosts </a:t>
            </a:r>
            <a:pPr algn="l" indent="0" marL="0">
              <a:lnSpc>
                <a:spcPts val="2750"/>
              </a:lnSpc>
              <a:buNone/>
            </a:pPr>
            <a:r>
              <a:rPr lang="en-US" sz="1700" b="1" dirty="0">
                <a:solidFill>
                  <a:srgbClr val="00002E"/>
                </a:solidFill>
                <a:latin typeface="PT Sans" pitchFamily="34" charset="0"/>
                <a:ea typeface="PT Sans" pitchFamily="34" charset="-122"/>
                <a:cs typeface="PT Sans" pitchFamily="34" charset="-120"/>
              </a:rPr>
              <a:t>productivity</a:t>
            </a:r>
            <a:pPr algn="l" indent="0" marL="0">
              <a:lnSpc>
                <a:spcPts val="2750"/>
              </a:lnSpc>
              <a:buNone/>
            </a:pPr>
            <a:r>
              <a:rPr lang="en-US" sz="1700" dirty="0">
                <a:solidFill>
                  <a:srgbClr val="00002E"/>
                </a:solidFill>
                <a:latin typeface="PT Sans" pitchFamily="34" charset="0"/>
                <a:ea typeface="PT Sans" pitchFamily="34" charset="-122"/>
                <a:cs typeface="PT Sans" pitchFamily="34" charset="-120"/>
              </a:rPr>
              <a:t>, whether in academic pursuits or professional roles.</a:t>
            </a:r>
            <a:endParaRPr lang="en-US" sz="1700" dirty="0"/>
          </a:p>
        </p:txBody>
      </p:sp>
      <p:sp>
        <p:nvSpPr>
          <p:cNvPr id="6" name="Text 3"/>
          <p:cNvSpPr/>
          <p:nvPr/>
        </p:nvSpPr>
        <p:spPr>
          <a:xfrm>
            <a:off x="7593687" y="3159204"/>
            <a:ext cx="6266974" cy="710565"/>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00002E"/>
                </a:solidFill>
                <a:latin typeface="PT Sans" pitchFamily="34" charset="0"/>
                <a:ea typeface="PT Sans" pitchFamily="34" charset="-122"/>
                <a:cs typeface="PT Sans" pitchFamily="34" charset="-120"/>
              </a:rPr>
              <a:t>Significantly reduces </a:t>
            </a:r>
            <a:pPr algn="l" indent="0" marL="0">
              <a:lnSpc>
                <a:spcPts val="2750"/>
              </a:lnSpc>
              <a:buNone/>
            </a:pPr>
            <a:r>
              <a:rPr lang="en-US" sz="1700" b="1" dirty="0">
                <a:solidFill>
                  <a:srgbClr val="00002E"/>
                </a:solidFill>
                <a:latin typeface="PT Sans" pitchFamily="34" charset="0"/>
                <a:ea typeface="PT Sans" pitchFamily="34" charset="-122"/>
                <a:cs typeface="PT Sans" pitchFamily="34" charset="-120"/>
              </a:rPr>
              <a:t>mental pressure and anxiety</a:t>
            </a:r>
            <a:pPr algn="l" indent="0" marL="0">
              <a:lnSpc>
                <a:spcPts val="2750"/>
              </a:lnSpc>
              <a:buNone/>
            </a:pPr>
            <a:r>
              <a:rPr lang="en-US" sz="1700" dirty="0">
                <a:solidFill>
                  <a:srgbClr val="00002E"/>
                </a:solidFill>
                <a:latin typeface="PT Sans" pitchFamily="34" charset="0"/>
                <a:ea typeface="PT Sans" pitchFamily="34" charset="-122"/>
                <a:cs typeface="PT Sans" pitchFamily="34" charset="-120"/>
              </a:rPr>
              <a:t>, fostering a calmer mind.</a:t>
            </a:r>
            <a:endParaRPr lang="en-US" sz="1700" dirty="0"/>
          </a:p>
        </p:txBody>
      </p:sp>
      <p:sp>
        <p:nvSpPr>
          <p:cNvPr id="7" name="Text 4"/>
          <p:cNvSpPr/>
          <p:nvPr/>
        </p:nvSpPr>
        <p:spPr>
          <a:xfrm>
            <a:off x="7593687" y="3947398"/>
            <a:ext cx="6266974" cy="710565"/>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00002E"/>
                </a:solidFill>
                <a:latin typeface="PT Sans" pitchFamily="34" charset="0"/>
                <a:ea typeface="PT Sans" pitchFamily="34" charset="-122"/>
                <a:cs typeface="PT Sans" pitchFamily="34" charset="-120"/>
              </a:rPr>
              <a:t>Allocates more time for </a:t>
            </a:r>
            <a:pPr algn="l" indent="0" marL="0">
              <a:lnSpc>
                <a:spcPts val="2750"/>
              </a:lnSpc>
              <a:buNone/>
            </a:pPr>
            <a:r>
              <a:rPr lang="en-US" sz="1700" b="1" dirty="0">
                <a:solidFill>
                  <a:srgbClr val="00002E"/>
                </a:solidFill>
                <a:latin typeface="PT Sans" pitchFamily="34" charset="0"/>
                <a:ea typeface="PT Sans" pitchFamily="34" charset="-122"/>
                <a:cs typeface="PT Sans" pitchFamily="34" charset="-120"/>
              </a:rPr>
              <a:t>rest, personal interests, and family</a:t>
            </a:r>
            <a:pPr algn="l" indent="0" marL="0">
              <a:lnSpc>
                <a:spcPts val="2750"/>
              </a:lnSpc>
              <a:buNone/>
            </a:pPr>
            <a:r>
              <a:rPr lang="en-US" sz="1700" dirty="0">
                <a:solidFill>
                  <a:srgbClr val="00002E"/>
                </a:solidFill>
                <a:latin typeface="PT Sans" pitchFamily="34" charset="0"/>
                <a:ea typeface="PT Sans" pitchFamily="34" charset="-122"/>
                <a:cs typeface="PT Sans" pitchFamily="34" charset="-120"/>
              </a:rPr>
              <a:t>, enriching overall life quality.</a:t>
            </a:r>
            <a:endParaRPr lang="en-US" sz="1700" dirty="0"/>
          </a:p>
        </p:txBody>
      </p:sp>
      <p:sp>
        <p:nvSpPr>
          <p:cNvPr id="8" name="Text 5"/>
          <p:cNvSpPr/>
          <p:nvPr/>
        </p:nvSpPr>
        <p:spPr>
          <a:xfrm>
            <a:off x="7593687" y="4857750"/>
            <a:ext cx="6266974" cy="710565"/>
          </a:xfrm>
          <a:prstGeom prst="rect">
            <a:avLst/>
          </a:prstGeom>
          <a:noFill/>
          <a:ln/>
        </p:spPr>
        <p:txBody>
          <a:bodyPr wrap="square" lIns="0" tIns="0" rIns="0" bIns="0" rtlCol="0" anchor="t"/>
          <a:lstStyle/>
          <a:p>
            <a:pPr algn="l" indent="0" marL="0">
              <a:lnSpc>
                <a:spcPts val="2750"/>
              </a:lnSpc>
              <a:buNone/>
            </a:pPr>
            <a:r>
              <a:rPr lang="en-US" sz="1700" dirty="0">
                <a:solidFill>
                  <a:srgbClr val="00002E"/>
                </a:solidFill>
                <a:latin typeface="PT Sans" pitchFamily="34" charset="0"/>
                <a:ea typeface="PT Sans" pitchFamily="34" charset="-122"/>
                <a:cs typeface="PT Sans" pitchFamily="34" charset="-120"/>
              </a:rPr>
              <a:t>In essence, mastering time management cultivates a more balanced, less stressful, and ultimately more fulfilling life.</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69369" y="542687"/>
            <a:ext cx="5548313" cy="450056"/>
          </a:xfrm>
          <a:prstGeom prst="rect">
            <a:avLst/>
          </a:prstGeom>
          <a:noFill/>
          <a:ln/>
        </p:spPr>
        <p:txBody>
          <a:bodyPr wrap="none" lIns="0" tIns="0" rIns="0" bIns="0" rtlCol="0" anchor="t"/>
          <a:lstStyle/>
          <a:p>
            <a:pPr algn="l" indent="0" marL="0">
              <a:lnSpc>
                <a:spcPts val="3500"/>
              </a:lnSpc>
              <a:buNone/>
            </a:pPr>
            <a:r>
              <a:rPr lang="en-US" sz="2800" dirty="0">
                <a:solidFill>
                  <a:srgbClr val="00002E"/>
                </a:solidFill>
                <a:latin typeface="Nunito Semi Bold" pitchFamily="34" charset="0"/>
                <a:ea typeface="Nunito Semi Bold" pitchFamily="34" charset="-122"/>
                <a:cs typeface="Nunito Semi Bold" pitchFamily="34" charset="-120"/>
              </a:rPr>
              <a:t>Tips for Better Time Management</a:t>
            </a:r>
            <a:endParaRPr lang="en-US" sz="2800" dirty="0"/>
          </a:p>
        </p:txBody>
      </p:sp>
      <p:sp>
        <p:nvSpPr>
          <p:cNvPr id="3" name="Shape 1"/>
          <p:cNvSpPr/>
          <p:nvPr/>
        </p:nvSpPr>
        <p:spPr>
          <a:xfrm>
            <a:off x="669369" y="1375291"/>
            <a:ext cx="765096" cy="1147643"/>
          </a:xfrm>
          <a:prstGeom prst="roundRect">
            <a:avLst>
              <a:gd name="adj" fmla="val 360007"/>
            </a:avLst>
          </a:prstGeom>
          <a:solidFill>
            <a:srgbClr val="F3F3FF"/>
          </a:solidFill>
          <a:ln w="22860">
            <a:solidFill>
              <a:srgbClr val="2D4DF2"/>
            </a:solidFill>
            <a:prstDash val="solid"/>
          </a:ln>
        </p:spPr>
      </p:sp>
      <p:pic>
        <p:nvPicPr>
          <p:cNvPr id="4" name="Image 0" descr="preencoded.png">    </p:cNvPr>
          <p:cNvPicPr>
            <a:picLocks noChangeAspect="1"/>
          </p:cNvPicPr>
          <p:nvPr/>
        </p:nvPicPr>
        <p:blipFill>
          <a:blip r:embed="rId1"/>
          <a:stretch>
            <a:fillRect/>
          </a:stretch>
        </p:blipFill>
        <p:spPr>
          <a:xfrm>
            <a:off x="908447" y="1769745"/>
            <a:ext cx="286822" cy="358616"/>
          </a:xfrm>
          <a:prstGeom prst="rect">
            <a:avLst/>
          </a:prstGeom>
        </p:spPr>
      </p:pic>
      <p:sp>
        <p:nvSpPr>
          <p:cNvPr id="5" name="Text 2"/>
          <p:cNvSpPr/>
          <p:nvPr/>
        </p:nvSpPr>
        <p:spPr>
          <a:xfrm>
            <a:off x="1625679" y="1566505"/>
            <a:ext cx="2737485" cy="281226"/>
          </a:xfrm>
          <a:prstGeom prst="rect">
            <a:avLst/>
          </a:prstGeom>
          <a:noFill/>
          <a:ln/>
        </p:spPr>
        <p:txBody>
          <a:bodyPr wrap="none" lIns="0" tIns="0" rIns="0" bIns="0" rtlCol="0" anchor="t"/>
          <a:lstStyle/>
          <a:p>
            <a:pPr algn="l" indent="0" marL="0">
              <a:lnSpc>
                <a:spcPts val="2200"/>
              </a:lnSpc>
              <a:buNone/>
            </a:pPr>
            <a:r>
              <a:rPr lang="en-US" sz="1750" dirty="0">
                <a:solidFill>
                  <a:srgbClr val="00002E"/>
                </a:solidFill>
                <a:latin typeface="Nunito Semi Bold" pitchFamily="34" charset="0"/>
                <a:ea typeface="Nunito Semi Bold" pitchFamily="34" charset="-122"/>
                <a:cs typeface="Nunito Semi Bold" pitchFamily="34" charset="-120"/>
              </a:rPr>
              <a:t>Prioritize with a To-Do List</a:t>
            </a:r>
            <a:endParaRPr lang="en-US" sz="1750" dirty="0"/>
          </a:p>
        </p:txBody>
      </p:sp>
      <p:sp>
        <p:nvSpPr>
          <p:cNvPr id="6" name="Text 3"/>
          <p:cNvSpPr/>
          <p:nvPr/>
        </p:nvSpPr>
        <p:spPr>
          <a:xfrm>
            <a:off x="1625679" y="1962388"/>
            <a:ext cx="12335351" cy="306110"/>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Begin each day by creating a comprehensive to-do list, detailing all tasks to be accomplished. This provides a clear roadmap for your day.</a:t>
            </a:r>
            <a:endParaRPr lang="en-US" sz="1500" dirty="0"/>
          </a:p>
        </p:txBody>
      </p:sp>
      <p:sp>
        <p:nvSpPr>
          <p:cNvPr id="7" name="Shape 4"/>
          <p:cNvSpPr/>
          <p:nvPr/>
        </p:nvSpPr>
        <p:spPr>
          <a:xfrm>
            <a:off x="669369" y="2666286"/>
            <a:ext cx="765096" cy="1147643"/>
          </a:xfrm>
          <a:prstGeom prst="roundRect">
            <a:avLst>
              <a:gd name="adj" fmla="val 360007"/>
            </a:avLst>
          </a:prstGeom>
          <a:solidFill>
            <a:srgbClr val="F3F3FF"/>
          </a:solidFill>
          <a:ln w="22860">
            <a:solidFill>
              <a:srgbClr val="018CE1"/>
            </a:solidFill>
            <a:prstDash val="solid"/>
          </a:ln>
        </p:spPr>
      </p:sp>
      <p:pic>
        <p:nvPicPr>
          <p:cNvPr id="8" name="Image 1" descr="preencoded.png">    </p:cNvPr>
          <p:cNvPicPr>
            <a:picLocks noChangeAspect="1"/>
          </p:cNvPicPr>
          <p:nvPr/>
        </p:nvPicPr>
        <p:blipFill>
          <a:blip r:embed="rId2"/>
          <a:stretch>
            <a:fillRect/>
          </a:stretch>
        </p:blipFill>
        <p:spPr>
          <a:xfrm>
            <a:off x="908447" y="3060740"/>
            <a:ext cx="286822" cy="358616"/>
          </a:xfrm>
          <a:prstGeom prst="rect">
            <a:avLst/>
          </a:prstGeom>
        </p:spPr>
      </p:pic>
      <p:sp>
        <p:nvSpPr>
          <p:cNvPr id="9" name="Text 5"/>
          <p:cNvSpPr/>
          <p:nvPr/>
        </p:nvSpPr>
        <p:spPr>
          <a:xfrm>
            <a:off x="1625679" y="2857500"/>
            <a:ext cx="2825591" cy="281226"/>
          </a:xfrm>
          <a:prstGeom prst="rect">
            <a:avLst/>
          </a:prstGeom>
          <a:noFill/>
          <a:ln/>
        </p:spPr>
        <p:txBody>
          <a:bodyPr wrap="none" lIns="0" tIns="0" rIns="0" bIns="0" rtlCol="0" anchor="t"/>
          <a:lstStyle/>
          <a:p>
            <a:pPr algn="l" indent="0" marL="0">
              <a:lnSpc>
                <a:spcPts val="2200"/>
              </a:lnSpc>
              <a:buNone/>
            </a:pPr>
            <a:r>
              <a:rPr lang="en-US" sz="1750" dirty="0">
                <a:solidFill>
                  <a:srgbClr val="00002E"/>
                </a:solidFill>
                <a:latin typeface="Nunito Semi Bold" pitchFamily="34" charset="0"/>
                <a:ea typeface="Nunito Semi Bold" pitchFamily="34" charset="-122"/>
                <a:cs typeface="Nunito Semi Bold" pitchFamily="34" charset="-120"/>
              </a:rPr>
              <a:t>Utilize Organizational Tools</a:t>
            </a:r>
            <a:endParaRPr lang="en-US" sz="1750" dirty="0"/>
          </a:p>
        </p:txBody>
      </p:sp>
      <p:sp>
        <p:nvSpPr>
          <p:cNvPr id="10" name="Text 6"/>
          <p:cNvSpPr/>
          <p:nvPr/>
        </p:nvSpPr>
        <p:spPr>
          <a:xfrm>
            <a:off x="1625679" y="3253383"/>
            <a:ext cx="12335351" cy="306110"/>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Employ a planner or digital calendar to schedule and organize your commitments. Visualizing your schedule helps in allocation.</a:t>
            </a:r>
            <a:endParaRPr lang="en-US" sz="1500" dirty="0"/>
          </a:p>
        </p:txBody>
      </p:sp>
      <p:sp>
        <p:nvSpPr>
          <p:cNvPr id="11" name="Shape 7"/>
          <p:cNvSpPr/>
          <p:nvPr/>
        </p:nvSpPr>
        <p:spPr>
          <a:xfrm>
            <a:off x="669369" y="3957280"/>
            <a:ext cx="765096" cy="1147643"/>
          </a:xfrm>
          <a:prstGeom prst="roundRect">
            <a:avLst>
              <a:gd name="adj" fmla="val 360007"/>
            </a:avLst>
          </a:prstGeom>
          <a:solidFill>
            <a:srgbClr val="F3F3FF"/>
          </a:solidFill>
          <a:ln w="22860">
            <a:solidFill>
              <a:srgbClr val="DA33BF"/>
            </a:solidFill>
            <a:prstDash val="solid"/>
          </a:ln>
        </p:spPr>
      </p:sp>
      <p:pic>
        <p:nvPicPr>
          <p:cNvPr id="12" name="Image 2" descr="preencoded.png">    </p:cNvPr>
          <p:cNvPicPr>
            <a:picLocks noChangeAspect="1"/>
          </p:cNvPicPr>
          <p:nvPr/>
        </p:nvPicPr>
        <p:blipFill>
          <a:blip r:embed="rId3"/>
          <a:stretch>
            <a:fillRect/>
          </a:stretch>
        </p:blipFill>
        <p:spPr>
          <a:xfrm>
            <a:off x="908447" y="4351734"/>
            <a:ext cx="286822" cy="358616"/>
          </a:xfrm>
          <a:prstGeom prst="rect">
            <a:avLst/>
          </a:prstGeom>
        </p:spPr>
      </p:pic>
      <p:sp>
        <p:nvSpPr>
          <p:cNvPr id="13" name="Text 8"/>
          <p:cNvSpPr/>
          <p:nvPr/>
        </p:nvSpPr>
        <p:spPr>
          <a:xfrm>
            <a:off x="1625679" y="4148495"/>
            <a:ext cx="2511147" cy="281226"/>
          </a:xfrm>
          <a:prstGeom prst="rect">
            <a:avLst/>
          </a:prstGeom>
          <a:noFill/>
          <a:ln/>
        </p:spPr>
        <p:txBody>
          <a:bodyPr wrap="none" lIns="0" tIns="0" rIns="0" bIns="0" rtlCol="0" anchor="t"/>
          <a:lstStyle/>
          <a:p>
            <a:pPr algn="l" indent="0" marL="0">
              <a:lnSpc>
                <a:spcPts val="2200"/>
              </a:lnSpc>
              <a:buNone/>
            </a:pPr>
            <a:r>
              <a:rPr lang="en-US" sz="1750" dirty="0">
                <a:solidFill>
                  <a:srgbClr val="00002E"/>
                </a:solidFill>
                <a:latin typeface="Nunito Semi Bold" pitchFamily="34" charset="0"/>
                <a:ea typeface="Nunito Semi Bold" pitchFamily="34" charset="-122"/>
                <a:cs typeface="Nunito Semi Bold" pitchFamily="34" charset="-120"/>
              </a:rPr>
              <a:t>Deconstruct Large Tasks</a:t>
            </a:r>
            <a:endParaRPr lang="en-US" sz="1750" dirty="0"/>
          </a:p>
        </p:txBody>
      </p:sp>
      <p:sp>
        <p:nvSpPr>
          <p:cNvPr id="14" name="Text 9"/>
          <p:cNvSpPr/>
          <p:nvPr/>
        </p:nvSpPr>
        <p:spPr>
          <a:xfrm>
            <a:off x="1625679" y="4544378"/>
            <a:ext cx="12335351" cy="306110"/>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Break down intimidating projects into smaller, manageable segments. This approach makes tasks less overwhelming and more achievable.</a:t>
            </a:r>
            <a:endParaRPr lang="en-US" sz="1500" dirty="0"/>
          </a:p>
        </p:txBody>
      </p:sp>
      <p:sp>
        <p:nvSpPr>
          <p:cNvPr id="15" name="Shape 10"/>
          <p:cNvSpPr/>
          <p:nvPr/>
        </p:nvSpPr>
        <p:spPr>
          <a:xfrm>
            <a:off x="669369" y="5248275"/>
            <a:ext cx="765096" cy="1147643"/>
          </a:xfrm>
          <a:prstGeom prst="roundRect">
            <a:avLst>
              <a:gd name="adj" fmla="val 360007"/>
            </a:avLst>
          </a:prstGeom>
          <a:solidFill>
            <a:srgbClr val="F3F3FF"/>
          </a:solidFill>
          <a:ln w="22860">
            <a:solidFill>
              <a:srgbClr val="2D4DF2"/>
            </a:solidFill>
            <a:prstDash val="solid"/>
          </a:ln>
        </p:spPr>
      </p:sp>
      <p:pic>
        <p:nvPicPr>
          <p:cNvPr id="16" name="Image 3" descr="preencoded.png">    </p:cNvPr>
          <p:cNvPicPr>
            <a:picLocks noChangeAspect="1"/>
          </p:cNvPicPr>
          <p:nvPr/>
        </p:nvPicPr>
        <p:blipFill>
          <a:blip r:embed="rId4"/>
          <a:stretch>
            <a:fillRect/>
          </a:stretch>
        </p:blipFill>
        <p:spPr>
          <a:xfrm>
            <a:off x="908447" y="5642729"/>
            <a:ext cx="286822" cy="358616"/>
          </a:xfrm>
          <a:prstGeom prst="rect">
            <a:avLst/>
          </a:prstGeom>
        </p:spPr>
      </p:pic>
      <p:sp>
        <p:nvSpPr>
          <p:cNvPr id="17" name="Text 11"/>
          <p:cNvSpPr/>
          <p:nvPr/>
        </p:nvSpPr>
        <p:spPr>
          <a:xfrm>
            <a:off x="1625679" y="5439489"/>
            <a:ext cx="2250281" cy="281226"/>
          </a:xfrm>
          <a:prstGeom prst="rect">
            <a:avLst/>
          </a:prstGeom>
          <a:noFill/>
          <a:ln/>
        </p:spPr>
        <p:txBody>
          <a:bodyPr wrap="none" lIns="0" tIns="0" rIns="0" bIns="0" rtlCol="0" anchor="t"/>
          <a:lstStyle/>
          <a:p>
            <a:pPr algn="l" indent="0" marL="0">
              <a:lnSpc>
                <a:spcPts val="2200"/>
              </a:lnSpc>
              <a:buNone/>
            </a:pPr>
            <a:r>
              <a:rPr lang="en-US" sz="1750" dirty="0">
                <a:solidFill>
                  <a:srgbClr val="00002E"/>
                </a:solidFill>
                <a:latin typeface="Nunito Semi Bold" pitchFamily="34" charset="0"/>
                <a:ea typeface="Nunito Semi Bold" pitchFamily="34" charset="-122"/>
                <a:cs typeface="Nunito Semi Bold" pitchFamily="34" charset="-120"/>
              </a:rPr>
              <a:t>Minimize Distractions</a:t>
            </a:r>
            <a:endParaRPr lang="en-US" sz="1750" dirty="0"/>
          </a:p>
        </p:txBody>
      </p:sp>
      <p:sp>
        <p:nvSpPr>
          <p:cNvPr id="18" name="Text 12"/>
          <p:cNvSpPr/>
          <p:nvPr/>
        </p:nvSpPr>
        <p:spPr>
          <a:xfrm>
            <a:off x="1625679" y="5835372"/>
            <a:ext cx="12335351" cy="306110"/>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Actively avoid common distractions like mobile phones and non-essential conversations during focused work periods.</a:t>
            </a:r>
            <a:endParaRPr lang="en-US" sz="1500" dirty="0"/>
          </a:p>
        </p:txBody>
      </p:sp>
      <p:sp>
        <p:nvSpPr>
          <p:cNvPr id="19" name="Shape 13"/>
          <p:cNvSpPr/>
          <p:nvPr/>
        </p:nvSpPr>
        <p:spPr>
          <a:xfrm>
            <a:off x="669369" y="6539270"/>
            <a:ext cx="765096" cy="1147643"/>
          </a:xfrm>
          <a:prstGeom prst="roundRect">
            <a:avLst>
              <a:gd name="adj" fmla="val 360007"/>
            </a:avLst>
          </a:prstGeom>
          <a:solidFill>
            <a:srgbClr val="F3F3FF"/>
          </a:solidFill>
          <a:ln w="22860">
            <a:solidFill>
              <a:srgbClr val="018CE1"/>
            </a:solidFill>
            <a:prstDash val="solid"/>
          </a:ln>
        </p:spPr>
      </p:sp>
      <p:pic>
        <p:nvPicPr>
          <p:cNvPr id="20" name="Image 4" descr="preencoded.png">    </p:cNvPr>
          <p:cNvPicPr>
            <a:picLocks noChangeAspect="1"/>
          </p:cNvPicPr>
          <p:nvPr/>
        </p:nvPicPr>
        <p:blipFill>
          <a:blip r:embed="rId5"/>
          <a:stretch>
            <a:fillRect/>
          </a:stretch>
        </p:blipFill>
        <p:spPr>
          <a:xfrm>
            <a:off x="908447" y="6933724"/>
            <a:ext cx="286822" cy="358616"/>
          </a:xfrm>
          <a:prstGeom prst="rect">
            <a:avLst/>
          </a:prstGeom>
        </p:spPr>
      </p:pic>
      <p:sp>
        <p:nvSpPr>
          <p:cNvPr id="21" name="Text 14"/>
          <p:cNvSpPr/>
          <p:nvPr/>
        </p:nvSpPr>
        <p:spPr>
          <a:xfrm>
            <a:off x="1625679" y="6730484"/>
            <a:ext cx="2556391" cy="281226"/>
          </a:xfrm>
          <a:prstGeom prst="rect">
            <a:avLst/>
          </a:prstGeom>
          <a:noFill/>
          <a:ln/>
        </p:spPr>
        <p:txBody>
          <a:bodyPr wrap="none" lIns="0" tIns="0" rIns="0" bIns="0" rtlCol="0" anchor="t"/>
          <a:lstStyle/>
          <a:p>
            <a:pPr algn="l" indent="0" marL="0">
              <a:lnSpc>
                <a:spcPts val="2200"/>
              </a:lnSpc>
              <a:buNone/>
            </a:pPr>
            <a:r>
              <a:rPr lang="en-US" sz="1750" dirty="0">
                <a:solidFill>
                  <a:srgbClr val="00002E"/>
                </a:solidFill>
                <a:latin typeface="Nunito Semi Bold" pitchFamily="34" charset="0"/>
                <a:ea typeface="Nunito Semi Bold" pitchFamily="34" charset="-122"/>
                <a:cs typeface="Nunito Semi Bold" pitchFamily="34" charset="-120"/>
              </a:rPr>
              <a:t>Incorporate Short Breaks</a:t>
            </a:r>
            <a:endParaRPr lang="en-US" sz="1750" dirty="0"/>
          </a:p>
        </p:txBody>
      </p:sp>
      <p:sp>
        <p:nvSpPr>
          <p:cNvPr id="22" name="Text 15"/>
          <p:cNvSpPr/>
          <p:nvPr/>
        </p:nvSpPr>
        <p:spPr>
          <a:xfrm>
            <a:off x="1625679" y="7126367"/>
            <a:ext cx="12335351" cy="306110"/>
          </a:xfrm>
          <a:prstGeom prst="rect">
            <a:avLst/>
          </a:prstGeom>
          <a:noFill/>
          <a:ln/>
        </p:spPr>
        <p:txBody>
          <a:bodyPr wrap="none" lIns="0" tIns="0" rIns="0" bIns="0" rtlCol="0" anchor="t"/>
          <a:lstStyle/>
          <a:p>
            <a:pPr algn="l" indent="0" marL="0">
              <a:lnSpc>
                <a:spcPts val="2400"/>
              </a:lnSpc>
              <a:buNone/>
            </a:pPr>
            <a:r>
              <a:rPr lang="en-US" sz="1500" dirty="0">
                <a:solidFill>
                  <a:srgbClr val="00002E"/>
                </a:solidFill>
                <a:latin typeface="PT Sans" pitchFamily="34" charset="0"/>
                <a:ea typeface="PT Sans" pitchFamily="34" charset="-122"/>
                <a:cs typeface="PT Sans" pitchFamily="34" charset="-120"/>
              </a:rPr>
              <a:t>Regular, brief breaks refresh your mind and enhance focus, preventing burnout and maintaining peak performance throughout the day.</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473994"/>
            <a:ext cx="5756553" cy="563285"/>
          </a:xfrm>
          <a:prstGeom prst="rect">
            <a:avLst/>
          </a:prstGeom>
          <a:noFill/>
          <a:ln/>
        </p:spPr>
        <p:txBody>
          <a:bodyPr wrap="none" lIns="0" tIns="0" rIns="0" bIns="0" rtlCol="0" anchor="t"/>
          <a:lstStyle/>
          <a:p>
            <a:pPr algn="l" indent="0" marL="0">
              <a:lnSpc>
                <a:spcPts val="4400"/>
              </a:lnSpc>
              <a:buNone/>
            </a:pPr>
            <a:r>
              <a:rPr lang="en-US" sz="3500" dirty="0">
                <a:solidFill>
                  <a:srgbClr val="00002E"/>
                </a:solidFill>
                <a:latin typeface="Nunito Semi Bold" pitchFamily="34" charset="0"/>
                <a:ea typeface="Nunito Semi Bold" pitchFamily="34" charset="-122"/>
                <a:cs typeface="Nunito Semi Bold" pitchFamily="34" charset="-120"/>
              </a:rPr>
              <a:t>What is Work-Life Balance?</a:t>
            </a:r>
            <a:endParaRPr lang="en-US" sz="3500" dirty="0"/>
          </a:p>
        </p:txBody>
      </p:sp>
      <p:sp>
        <p:nvSpPr>
          <p:cNvPr id="3" name="Text 1"/>
          <p:cNvSpPr/>
          <p:nvPr/>
        </p:nvSpPr>
        <p:spPr>
          <a:xfrm>
            <a:off x="837724" y="2516029"/>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Work-life balance is the harmonious integration of your professional responsibilities with your personal life. It’s about ensuring that your job doesn't eclipse other crucial aspects of your existence.</a:t>
            </a:r>
            <a:endParaRPr lang="en-US" sz="1850" dirty="0"/>
          </a:p>
        </p:txBody>
      </p:sp>
      <p:sp>
        <p:nvSpPr>
          <p:cNvPr id="4" name="Shape 2"/>
          <p:cNvSpPr/>
          <p:nvPr/>
        </p:nvSpPr>
        <p:spPr>
          <a:xfrm>
            <a:off x="837724" y="3551277"/>
            <a:ext cx="6357818" cy="2168962"/>
          </a:xfrm>
          <a:prstGeom prst="roundRect">
            <a:avLst>
              <a:gd name="adj" fmla="val 16555"/>
            </a:avLst>
          </a:prstGeom>
          <a:solidFill>
            <a:srgbClr val="F3F3FF"/>
          </a:solidFill>
          <a:ln w="22860">
            <a:solidFill>
              <a:srgbClr val="2D4DF2"/>
            </a:solidFill>
            <a:prstDash val="solid"/>
          </a:ln>
        </p:spPr>
      </p:sp>
      <p:sp>
        <p:nvSpPr>
          <p:cNvPr id="5" name="Text 3"/>
          <p:cNvSpPr/>
          <p:nvPr/>
        </p:nvSpPr>
        <p:spPr>
          <a:xfrm>
            <a:off x="1099899" y="3813453"/>
            <a:ext cx="3030617"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Professional Dedication</a:t>
            </a:r>
            <a:endParaRPr lang="en-US" sz="2200" dirty="0"/>
          </a:p>
        </p:txBody>
      </p:sp>
      <p:sp>
        <p:nvSpPr>
          <p:cNvPr id="6" name="Text 4"/>
          <p:cNvSpPr/>
          <p:nvPr/>
        </p:nvSpPr>
        <p:spPr>
          <a:xfrm>
            <a:off x="1099899" y="4308991"/>
            <a:ext cx="5833467" cy="1149072"/>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While commitment to your career is important, it shouldn't consume your entire identity. It encompasses your working hours, tasks, and career aspirations.</a:t>
            </a:r>
            <a:endParaRPr lang="en-US" sz="1850" dirty="0"/>
          </a:p>
        </p:txBody>
      </p:sp>
      <p:sp>
        <p:nvSpPr>
          <p:cNvPr id="7" name="Shape 5"/>
          <p:cNvSpPr/>
          <p:nvPr/>
        </p:nvSpPr>
        <p:spPr>
          <a:xfrm>
            <a:off x="7434858" y="3551277"/>
            <a:ext cx="6357818" cy="2168962"/>
          </a:xfrm>
          <a:prstGeom prst="roundRect">
            <a:avLst>
              <a:gd name="adj" fmla="val 16555"/>
            </a:avLst>
          </a:prstGeom>
          <a:solidFill>
            <a:srgbClr val="F3F3FF"/>
          </a:solidFill>
          <a:ln w="22860">
            <a:solidFill>
              <a:srgbClr val="018CE1"/>
            </a:solidFill>
            <a:prstDash val="solid"/>
          </a:ln>
        </p:spPr>
      </p:sp>
      <p:sp>
        <p:nvSpPr>
          <p:cNvPr id="8" name="Text 6"/>
          <p:cNvSpPr/>
          <p:nvPr/>
        </p:nvSpPr>
        <p:spPr>
          <a:xfrm>
            <a:off x="7697033" y="381345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Personal Fulfillment</a:t>
            </a:r>
            <a:endParaRPr lang="en-US" sz="2200" dirty="0"/>
          </a:p>
        </p:txBody>
      </p:sp>
      <p:sp>
        <p:nvSpPr>
          <p:cNvPr id="9" name="Text 7"/>
          <p:cNvSpPr/>
          <p:nvPr/>
        </p:nvSpPr>
        <p:spPr>
          <a:xfrm>
            <a:off x="7697033" y="4308991"/>
            <a:ext cx="5833467" cy="1149072"/>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This includes time for self-care, family, friends, hobbies, and personal growth. It's about nurturing the aspects of life that bring you joy and contentment.</a:t>
            </a:r>
            <a:endParaRPr lang="en-US" sz="1850" dirty="0"/>
          </a:p>
        </p:txBody>
      </p:sp>
      <p:sp>
        <p:nvSpPr>
          <p:cNvPr id="10" name="Text 8"/>
          <p:cNvSpPr/>
          <p:nvPr/>
        </p:nvSpPr>
        <p:spPr>
          <a:xfrm>
            <a:off x="837724" y="5989439"/>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Achieving a healthy balance means you're neither constantly overworked nor perpetually exhausted, leading to sustained well-being.</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1613535"/>
            <a:ext cx="6629638" cy="563285"/>
          </a:xfrm>
          <a:prstGeom prst="rect">
            <a:avLst/>
          </a:prstGeom>
          <a:noFill/>
          <a:ln/>
        </p:spPr>
        <p:txBody>
          <a:bodyPr wrap="none" lIns="0" tIns="0" rIns="0" bIns="0" rtlCol="0" anchor="t"/>
          <a:lstStyle/>
          <a:p>
            <a:pPr algn="l" indent="0" marL="0">
              <a:lnSpc>
                <a:spcPts val="4400"/>
              </a:lnSpc>
              <a:buNone/>
            </a:pPr>
            <a:r>
              <a:rPr lang="en-US" sz="3500" dirty="0">
                <a:solidFill>
                  <a:srgbClr val="00002E"/>
                </a:solidFill>
                <a:latin typeface="Nunito Semi Bold" pitchFamily="34" charset="0"/>
                <a:ea typeface="Nunito Semi Bold" pitchFamily="34" charset="-122"/>
                <a:cs typeface="Nunito Semi Bold" pitchFamily="34" charset="-120"/>
              </a:rPr>
              <a:t>Why Work-Life Balance Matters</a:t>
            </a:r>
            <a:endParaRPr lang="en-US" sz="3500" dirty="0"/>
          </a:p>
        </p:txBody>
      </p:sp>
      <p:pic>
        <p:nvPicPr>
          <p:cNvPr id="3" name="Image 0" descr="preencoded.png">    </p:cNvPr>
          <p:cNvPicPr>
            <a:picLocks noChangeAspect="1"/>
          </p:cNvPicPr>
          <p:nvPr/>
        </p:nvPicPr>
        <p:blipFill>
          <a:blip r:embed="rId1"/>
          <a:stretch>
            <a:fillRect/>
          </a:stretch>
        </p:blipFill>
        <p:spPr>
          <a:xfrm>
            <a:off x="837724" y="2655570"/>
            <a:ext cx="598408" cy="598408"/>
          </a:xfrm>
          <a:prstGeom prst="rect">
            <a:avLst/>
          </a:prstGeom>
        </p:spPr>
      </p:pic>
      <p:sp>
        <p:nvSpPr>
          <p:cNvPr id="4" name="Text 1"/>
          <p:cNvSpPr/>
          <p:nvPr/>
        </p:nvSpPr>
        <p:spPr>
          <a:xfrm>
            <a:off x="837724" y="3553182"/>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Enhanced Well-being</a:t>
            </a:r>
            <a:endParaRPr lang="en-US" sz="2200" dirty="0"/>
          </a:p>
        </p:txBody>
      </p:sp>
      <p:sp>
        <p:nvSpPr>
          <p:cNvPr id="5" name="Text 2"/>
          <p:cNvSpPr/>
          <p:nvPr/>
        </p:nvSpPr>
        <p:spPr>
          <a:xfrm>
            <a:off x="837724" y="4048720"/>
            <a:ext cx="4118848" cy="1532096"/>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A balanced life directly correlates with reduced stress and heightened feelings of relaxation, significantly improving your mental and physical health.</a:t>
            </a:r>
            <a:endParaRPr lang="en-US" sz="1850" dirty="0"/>
          </a:p>
        </p:txBody>
      </p:sp>
      <p:pic>
        <p:nvPicPr>
          <p:cNvPr id="6" name="Image 1" descr="preencoded.png">    </p:cNvPr>
          <p:cNvPicPr>
            <a:picLocks noChangeAspect="1"/>
          </p:cNvPicPr>
          <p:nvPr/>
        </p:nvPicPr>
        <p:blipFill>
          <a:blip r:embed="rId2"/>
          <a:stretch>
            <a:fillRect/>
          </a:stretch>
        </p:blipFill>
        <p:spPr>
          <a:xfrm>
            <a:off x="5255776" y="2655570"/>
            <a:ext cx="598408" cy="598408"/>
          </a:xfrm>
          <a:prstGeom prst="rect">
            <a:avLst/>
          </a:prstGeom>
        </p:spPr>
      </p:pic>
      <p:sp>
        <p:nvSpPr>
          <p:cNvPr id="7" name="Text 3"/>
          <p:cNvSpPr/>
          <p:nvPr/>
        </p:nvSpPr>
        <p:spPr>
          <a:xfrm>
            <a:off x="5255776" y="3553182"/>
            <a:ext cx="2938582"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Stronger Relationships</a:t>
            </a:r>
            <a:endParaRPr lang="en-US" sz="2200" dirty="0"/>
          </a:p>
        </p:txBody>
      </p:sp>
      <p:sp>
        <p:nvSpPr>
          <p:cNvPr id="8" name="Text 4"/>
          <p:cNvSpPr/>
          <p:nvPr/>
        </p:nvSpPr>
        <p:spPr>
          <a:xfrm>
            <a:off x="5255776" y="4048720"/>
            <a:ext cx="4118848" cy="1532096"/>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It provides invaluable time for nurturing relationships with family and friends, alongside opportunities for personal development and pursuing passions.</a:t>
            </a:r>
            <a:endParaRPr lang="en-US" sz="1850" dirty="0"/>
          </a:p>
        </p:txBody>
      </p:sp>
      <p:pic>
        <p:nvPicPr>
          <p:cNvPr id="9" name="Image 2" descr="preencoded.png">    </p:cNvPr>
          <p:cNvPicPr>
            <a:picLocks noChangeAspect="1"/>
          </p:cNvPicPr>
          <p:nvPr/>
        </p:nvPicPr>
        <p:blipFill>
          <a:blip r:embed="rId3"/>
          <a:stretch>
            <a:fillRect/>
          </a:stretch>
        </p:blipFill>
        <p:spPr>
          <a:xfrm>
            <a:off x="9673828" y="2655570"/>
            <a:ext cx="598408" cy="598408"/>
          </a:xfrm>
          <a:prstGeom prst="rect">
            <a:avLst/>
          </a:prstGeom>
        </p:spPr>
      </p:pic>
      <p:sp>
        <p:nvSpPr>
          <p:cNvPr id="10" name="Text 5"/>
          <p:cNvSpPr/>
          <p:nvPr/>
        </p:nvSpPr>
        <p:spPr>
          <a:xfrm>
            <a:off x="9673828" y="3553182"/>
            <a:ext cx="2839998"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Increased Productivity</a:t>
            </a:r>
            <a:endParaRPr lang="en-US" sz="2200" dirty="0"/>
          </a:p>
        </p:txBody>
      </p:sp>
      <p:sp>
        <p:nvSpPr>
          <p:cNvPr id="11" name="Text 6"/>
          <p:cNvSpPr/>
          <p:nvPr/>
        </p:nvSpPr>
        <p:spPr>
          <a:xfrm>
            <a:off x="9673828" y="4048720"/>
            <a:ext cx="4118848" cy="1532096"/>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Paradoxically, prioritizing personal time makes you more focused and efficient when you are at work, leading to better professional outcomes.</a:t>
            </a:r>
            <a:endParaRPr lang="en-US" sz="1850" dirty="0"/>
          </a:p>
        </p:txBody>
      </p:sp>
      <p:sp>
        <p:nvSpPr>
          <p:cNvPr id="12" name="Text 7"/>
          <p:cNvSpPr/>
          <p:nvPr/>
        </p:nvSpPr>
        <p:spPr>
          <a:xfrm>
            <a:off x="837724" y="5850017"/>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Neglecting this balance can lead to burnout and dissatisfaction, even in a successful career. Prioritizing it ensures sustained happiness and effectiveness.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84478" y="459224"/>
            <a:ext cx="5118854" cy="392906"/>
          </a:xfrm>
          <a:prstGeom prst="rect">
            <a:avLst/>
          </a:prstGeom>
          <a:noFill/>
          <a:ln/>
        </p:spPr>
        <p:txBody>
          <a:bodyPr wrap="none" lIns="0" tIns="0" rIns="0" bIns="0" rtlCol="0" anchor="t"/>
          <a:lstStyle/>
          <a:p>
            <a:pPr algn="l" indent="0" marL="0">
              <a:lnSpc>
                <a:spcPts val="3050"/>
              </a:lnSpc>
              <a:buNone/>
            </a:pPr>
            <a:r>
              <a:rPr lang="en-US" sz="2450" dirty="0">
                <a:solidFill>
                  <a:srgbClr val="00002E"/>
                </a:solidFill>
                <a:latin typeface="Nunito Semi Bold" pitchFamily="34" charset="0"/>
                <a:ea typeface="Nunito Semi Bold" pitchFamily="34" charset="-122"/>
                <a:cs typeface="Nunito Semi Bold" pitchFamily="34" charset="-120"/>
              </a:rPr>
              <a:t>How to Maintain Work-Life Balance</a:t>
            </a:r>
            <a:endParaRPr lang="en-US" sz="2450" dirty="0"/>
          </a:p>
        </p:txBody>
      </p:sp>
      <p:pic>
        <p:nvPicPr>
          <p:cNvPr id="3" name="Image 0" descr="preencoded.png">    </p:cNvPr>
          <p:cNvPicPr>
            <a:picLocks noChangeAspect="1"/>
          </p:cNvPicPr>
          <p:nvPr/>
        </p:nvPicPr>
        <p:blipFill>
          <a:blip r:embed="rId1"/>
          <a:stretch>
            <a:fillRect/>
          </a:stretch>
        </p:blipFill>
        <p:spPr>
          <a:xfrm>
            <a:off x="584478" y="1227892"/>
            <a:ext cx="6527006" cy="6527006"/>
          </a:xfrm>
          <a:prstGeom prst="rect">
            <a:avLst/>
          </a:prstGeom>
        </p:spPr>
      </p:pic>
      <p:sp>
        <p:nvSpPr>
          <p:cNvPr id="4" name="Shape 1"/>
          <p:cNvSpPr/>
          <p:nvPr/>
        </p:nvSpPr>
        <p:spPr>
          <a:xfrm>
            <a:off x="7526536" y="1227892"/>
            <a:ext cx="375761" cy="375761"/>
          </a:xfrm>
          <a:prstGeom prst="roundRect">
            <a:avLst>
              <a:gd name="adj" fmla="val 66669"/>
            </a:avLst>
          </a:prstGeom>
          <a:solidFill>
            <a:srgbClr val="F3F3FF"/>
          </a:solidFill>
          <a:ln w="15240">
            <a:solidFill>
              <a:srgbClr val="2D4DF2"/>
            </a:solidFill>
            <a:prstDash val="solid"/>
          </a:ln>
        </p:spPr>
      </p:sp>
      <p:sp>
        <p:nvSpPr>
          <p:cNvPr id="5" name="Text 2"/>
          <p:cNvSpPr/>
          <p:nvPr/>
        </p:nvSpPr>
        <p:spPr>
          <a:xfrm>
            <a:off x="8069223" y="1285280"/>
            <a:ext cx="2409706" cy="245507"/>
          </a:xfrm>
          <a:prstGeom prst="rect">
            <a:avLst/>
          </a:prstGeom>
          <a:noFill/>
          <a:ln/>
        </p:spPr>
        <p:txBody>
          <a:bodyPr wrap="none" lIns="0" tIns="0" rIns="0" bIns="0" rtlCol="0" anchor="t"/>
          <a:lstStyle/>
          <a:p>
            <a:pPr algn="l" indent="0" marL="0">
              <a:lnSpc>
                <a:spcPts val="1900"/>
              </a:lnSpc>
              <a:buNone/>
            </a:pPr>
            <a:r>
              <a:rPr lang="en-US" sz="1500" dirty="0">
                <a:solidFill>
                  <a:srgbClr val="00002E"/>
                </a:solidFill>
                <a:latin typeface="Nunito Semi Bold" pitchFamily="34" charset="0"/>
                <a:ea typeface="Nunito Semi Bold" pitchFamily="34" charset="-122"/>
                <a:cs typeface="Nunito Semi Bold" pitchFamily="34" charset="-120"/>
              </a:rPr>
              <a:t>Establish Clear Boundaries</a:t>
            </a:r>
            <a:endParaRPr lang="en-US" sz="1500" dirty="0"/>
          </a:p>
        </p:txBody>
      </p:sp>
      <p:sp>
        <p:nvSpPr>
          <p:cNvPr id="6" name="Text 3"/>
          <p:cNvSpPr/>
          <p:nvPr/>
        </p:nvSpPr>
        <p:spPr>
          <a:xfrm>
            <a:off x="8069223" y="1697712"/>
            <a:ext cx="5984319" cy="534352"/>
          </a:xfrm>
          <a:prstGeom prst="rect">
            <a:avLst/>
          </a:prstGeom>
          <a:noFill/>
          <a:ln/>
        </p:spPr>
        <p:txBody>
          <a:bodyPr wrap="square" lIns="0" tIns="0" rIns="0" bIns="0" rtlCol="0" anchor="t"/>
          <a:lstStyle/>
          <a:p>
            <a:pPr algn="l" indent="0" marL="0">
              <a:lnSpc>
                <a:spcPts val="2100"/>
              </a:lnSpc>
              <a:buNone/>
            </a:pPr>
            <a:r>
              <a:rPr lang="en-US" sz="1300" dirty="0">
                <a:solidFill>
                  <a:srgbClr val="00002E"/>
                </a:solidFill>
                <a:latin typeface="PT Sans" pitchFamily="34" charset="0"/>
                <a:ea typeface="PT Sans" pitchFamily="34" charset="-122"/>
                <a:cs typeface="PT Sans" pitchFamily="34" charset="-120"/>
              </a:rPr>
              <a:t>Consciously separate professional duties from personal time. Avoid the temptation to blend the two, especially after working hours.</a:t>
            </a:r>
            <a:endParaRPr lang="en-US" sz="1300" dirty="0"/>
          </a:p>
        </p:txBody>
      </p:sp>
      <p:sp>
        <p:nvSpPr>
          <p:cNvPr id="7" name="Shape 4"/>
          <p:cNvSpPr/>
          <p:nvPr/>
        </p:nvSpPr>
        <p:spPr>
          <a:xfrm>
            <a:off x="7526536" y="2566035"/>
            <a:ext cx="375761" cy="375761"/>
          </a:xfrm>
          <a:prstGeom prst="roundRect">
            <a:avLst>
              <a:gd name="adj" fmla="val 66669"/>
            </a:avLst>
          </a:prstGeom>
          <a:solidFill>
            <a:srgbClr val="F3F3FF"/>
          </a:solidFill>
          <a:ln w="15240">
            <a:solidFill>
              <a:srgbClr val="018CE1"/>
            </a:solidFill>
            <a:prstDash val="solid"/>
          </a:ln>
        </p:spPr>
      </p:sp>
      <p:sp>
        <p:nvSpPr>
          <p:cNvPr id="8" name="Text 5"/>
          <p:cNvSpPr/>
          <p:nvPr/>
        </p:nvSpPr>
        <p:spPr>
          <a:xfrm>
            <a:off x="8069223" y="2623423"/>
            <a:ext cx="3506033" cy="245507"/>
          </a:xfrm>
          <a:prstGeom prst="rect">
            <a:avLst/>
          </a:prstGeom>
          <a:noFill/>
          <a:ln/>
        </p:spPr>
        <p:txBody>
          <a:bodyPr wrap="none" lIns="0" tIns="0" rIns="0" bIns="0" rtlCol="0" anchor="t"/>
          <a:lstStyle/>
          <a:p>
            <a:pPr algn="l" indent="0" marL="0">
              <a:lnSpc>
                <a:spcPts val="1900"/>
              </a:lnSpc>
              <a:buNone/>
            </a:pPr>
            <a:r>
              <a:rPr lang="en-US" sz="1500" dirty="0">
                <a:solidFill>
                  <a:srgbClr val="00002E"/>
                </a:solidFill>
                <a:latin typeface="Nunito Semi Bold" pitchFamily="34" charset="0"/>
                <a:ea typeface="Nunito Semi Bold" pitchFamily="34" charset="-122"/>
                <a:cs typeface="Nunito Semi Bold" pitchFamily="34" charset="-120"/>
              </a:rPr>
              <a:t>Disengage from Work Communications</a:t>
            </a:r>
            <a:endParaRPr lang="en-US" sz="1500" dirty="0"/>
          </a:p>
        </p:txBody>
      </p:sp>
      <p:sp>
        <p:nvSpPr>
          <p:cNvPr id="9" name="Text 6"/>
          <p:cNvSpPr/>
          <p:nvPr/>
        </p:nvSpPr>
        <p:spPr>
          <a:xfrm>
            <a:off x="8069223" y="3035856"/>
            <a:ext cx="5984319" cy="534352"/>
          </a:xfrm>
          <a:prstGeom prst="rect">
            <a:avLst/>
          </a:prstGeom>
          <a:noFill/>
          <a:ln/>
        </p:spPr>
        <p:txBody>
          <a:bodyPr wrap="square" lIns="0" tIns="0" rIns="0" bIns="0" rtlCol="0" anchor="t"/>
          <a:lstStyle/>
          <a:p>
            <a:pPr algn="l" indent="0" marL="0">
              <a:lnSpc>
                <a:spcPts val="2100"/>
              </a:lnSpc>
              <a:buNone/>
            </a:pPr>
            <a:r>
              <a:rPr lang="en-US" sz="1300" dirty="0">
                <a:solidFill>
                  <a:srgbClr val="00002E"/>
                </a:solidFill>
                <a:latin typeface="PT Sans" pitchFamily="34" charset="0"/>
                <a:ea typeface="PT Sans" pitchFamily="34" charset="-122"/>
                <a:cs typeface="PT Sans" pitchFamily="34" charset="-120"/>
              </a:rPr>
              <a:t>Resist the urge to check emails or perform office tasks once your workday concludes. Dedicate this time to non-work pursuits.</a:t>
            </a:r>
            <a:endParaRPr lang="en-US" sz="1300" dirty="0"/>
          </a:p>
        </p:txBody>
      </p:sp>
      <p:sp>
        <p:nvSpPr>
          <p:cNvPr id="10" name="Shape 7"/>
          <p:cNvSpPr/>
          <p:nvPr/>
        </p:nvSpPr>
        <p:spPr>
          <a:xfrm>
            <a:off x="7526536" y="3904178"/>
            <a:ext cx="375761" cy="375761"/>
          </a:xfrm>
          <a:prstGeom prst="roundRect">
            <a:avLst>
              <a:gd name="adj" fmla="val 66669"/>
            </a:avLst>
          </a:prstGeom>
          <a:solidFill>
            <a:srgbClr val="F3F3FF"/>
          </a:solidFill>
          <a:ln w="15240">
            <a:solidFill>
              <a:srgbClr val="DA33BF"/>
            </a:solidFill>
            <a:prstDash val="solid"/>
          </a:ln>
        </p:spPr>
      </p:sp>
      <p:sp>
        <p:nvSpPr>
          <p:cNvPr id="11" name="Text 8"/>
          <p:cNvSpPr/>
          <p:nvPr/>
        </p:nvSpPr>
        <p:spPr>
          <a:xfrm>
            <a:off x="8069223" y="3961567"/>
            <a:ext cx="2736533" cy="245507"/>
          </a:xfrm>
          <a:prstGeom prst="rect">
            <a:avLst/>
          </a:prstGeom>
          <a:noFill/>
          <a:ln/>
        </p:spPr>
        <p:txBody>
          <a:bodyPr wrap="none" lIns="0" tIns="0" rIns="0" bIns="0" rtlCol="0" anchor="t"/>
          <a:lstStyle/>
          <a:p>
            <a:pPr algn="l" indent="0" marL="0">
              <a:lnSpc>
                <a:spcPts val="1900"/>
              </a:lnSpc>
              <a:buNone/>
            </a:pPr>
            <a:r>
              <a:rPr lang="en-US" sz="1500" dirty="0">
                <a:solidFill>
                  <a:srgbClr val="00002E"/>
                </a:solidFill>
                <a:latin typeface="Nunito Semi Bold" pitchFamily="34" charset="0"/>
                <a:ea typeface="Nunito Semi Bold" pitchFamily="34" charset="-122"/>
                <a:cs typeface="Nunito Semi Bold" pitchFamily="34" charset="-120"/>
              </a:rPr>
              <a:t>Invest in Personal Connections</a:t>
            </a:r>
            <a:endParaRPr lang="en-US" sz="1500" dirty="0"/>
          </a:p>
        </p:txBody>
      </p:sp>
      <p:sp>
        <p:nvSpPr>
          <p:cNvPr id="12" name="Text 9"/>
          <p:cNvSpPr/>
          <p:nvPr/>
        </p:nvSpPr>
        <p:spPr>
          <a:xfrm>
            <a:off x="8069223" y="4373999"/>
            <a:ext cx="5984319" cy="534352"/>
          </a:xfrm>
          <a:prstGeom prst="rect">
            <a:avLst/>
          </a:prstGeom>
          <a:noFill/>
          <a:ln/>
        </p:spPr>
        <p:txBody>
          <a:bodyPr wrap="square" lIns="0" tIns="0" rIns="0" bIns="0" rtlCol="0" anchor="t"/>
          <a:lstStyle/>
          <a:p>
            <a:pPr algn="l" indent="0" marL="0">
              <a:lnSpc>
                <a:spcPts val="2100"/>
              </a:lnSpc>
              <a:buNone/>
            </a:pPr>
            <a:r>
              <a:rPr lang="en-US" sz="1300" dirty="0">
                <a:solidFill>
                  <a:srgbClr val="00002E"/>
                </a:solidFill>
                <a:latin typeface="PT Sans" pitchFamily="34" charset="0"/>
                <a:ea typeface="PT Sans" pitchFamily="34" charset="-122"/>
                <a:cs typeface="PT Sans" pitchFamily="34" charset="-120"/>
              </a:rPr>
              <a:t>Actively dedicate time to loved ones and engage in hobbies that bring you joy and relaxation.</a:t>
            </a:r>
            <a:endParaRPr lang="en-US" sz="1300" dirty="0"/>
          </a:p>
        </p:txBody>
      </p:sp>
      <p:sp>
        <p:nvSpPr>
          <p:cNvPr id="13" name="Shape 10"/>
          <p:cNvSpPr/>
          <p:nvPr/>
        </p:nvSpPr>
        <p:spPr>
          <a:xfrm>
            <a:off x="7526536" y="5242322"/>
            <a:ext cx="375761" cy="375761"/>
          </a:xfrm>
          <a:prstGeom prst="roundRect">
            <a:avLst>
              <a:gd name="adj" fmla="val 66669"/>
            </a:avLst>
          </a:prstGeom>
          <a:solidFill>
            <a:srgbClr val="F3F3FF"/>
          </a:solidFill>
          <a:ln w="15240">
            <a:solidFill>
              <a:srgbClr val="2D4DF2"/>
            </a:solidFill>
            <a:prstDash val="solid"/>
          </a:ln>
        </p:spPr>
      </p:sp>
      <p:sp>
        <p:nvSpPr>
          <p:cNvPr id="14" name="Text 11"/>
          <p:cNvSpPr/>
          <p:nvPr/>
        </p:nvSpPr>
        <p:spPr>
          <a:xfrm>
            <a:off x="8069223" y="5299710"/>
            <a:ext cx="1964769" cy="245507"/>
          </a:xfrm>
          <a:prstGeom prst="rect">
            <a:avLst/>
          </a:prstGeom>
          <a:noFill/>
          <a:ln/>
        </p:spPr>
        <p:txBody>
          <a:bodyPr wrap="none" lIns="0" tIns="0" rIns="0" bIns="0" rtlCol="0" anchor="t"/>
          <a:lstStyle/>
          <a:p>
            <a:pPr algn="l" indent="0" marL="0">
              <a:lnSpc>
                <a:spcPts val="1900"/>
              </a:lnSpc>
              <a:buNone/>
            </a:pPr>
            <a:r>
              <a:rPr lang="en-US" sz="1500" dirty="0">
                <a:solidFill>
                  <a:srgbClr val="00002E"/>
                </a:solidFill>
                <a:latin typeface="Nunito Semi Bold" pitchFamily="34" charset="0"/>
                <a:ea typeface="Nunito Semi Bold" pitchFamily="34" charset="-122"/>
                <a:cs typeface="Nunito Semi Bold" pitchFamily="34" charset="-120"/>
              </a:rPr>
              <a:t>Prioritize Self-Care</a:t>
            </a:r>
            <a:endParaRPr lang="en-US" sz="1500" dirty="0"/>
          </a:p>
        </p:txBody>
      </p:sp>
      <p:sp>
        <p:nvSpPr>
          <p:cNvPr id="15" name="Text 12"/>
          <p:cNvSpPr/>
          <p:nvPr/>
        </p:nvSpPr>
        <p:spPr>
          <a:xfrm>
            <a:off x="8069223" y="5712143"/>
            <a:ext cx="5984319" cy="534352"/>
          </a:xfrm>
          <a:prstGeom prst="rect">
            <a:avLst/>
          </a:prstGeom>
          <a:noFill/>
          <a:ln/>
        </p:spPr>
        <p:txBody>
          <a:bodyPr wrap="square" lIns="0" tIns="0" rIns="0" bIns="0" rtlCol="0" anchor="t"/>
          <a:lstStyle/>
          <a:p>
            <a:pPr algn="l" indent="0" marL="0">
              <a:lnSpc>
                <a:spcPts val="2100"/>
              </a:lnSpc>
              <a:buNone/>
            </a:pPr>
            <a:r>
              <a:rPr lang="en-US" sz="1300" dirty="0">
                <a:solidFill>
                  <a:srgbClr val="00002E"/>
                </a:solidFill>
                <a:latin typeface="PT Sans" pitchFamily="34" charset="0"/>
                <a:ea typeface="PT Sans" pitchFamily="34" charset="-122"/>
                <a:cs typeface="PT Sans" pitchFamily="34" charset="-120"/>
              </a:rPr>
              <a:t>Attend to your physical and mental well-being through exercise, healthy eating, and mindfulness practices.</a:t>
            </a:r>
            <a:endParaRPr lang="en-US" sz="1300" dirty="0"/>
          </a:p>
        </p:txBody>
      </p:sp>
      <p:sp>
        <p:nvSpPr>
          <p:cNvPr id="16" name="Shape 13"/>
          <p:cNvSpPr/>
          <p:nvPr/>
        </p:nvSpPr>
        <p:spPr>
          <a:xfrm>
            <a:off x="7526536" y="6580465"/>
            <a:ext cx="375761" cy="375761"/>
          </a:xfrm>
          <a:prstGeom prst="roundRect">
            <a:avLst>
              <a:gd name="adj" fmla="val 66669"/>
            </a:avLst>
          </a:prstGeom>
          <a:solidFill>
            <a:srgbClr val="F3F3FF"/>
          </a:solidFill>
          <a:ln w="15240">
            <a:solidFill>
              <a:srgbClr val="018CE1"/>
            </a:solidFill>
            <a:prstDash val="solid"/>
          </a:ln>
        </p:spPr>
      </p:sp>
      <p:sp>
        <p:nvSpPr>
          <p:cNvPr id="17" name="Text 14"/>
          <p:cNvSpPr/>
          <p:nvPr/>
        </p:nvSpPr>
        <p:spPr>
          <a:xfrm>
            <a:off x="8069223" y="6637853"/>
            <a:ext cx="1992511" cy="245507"/>
          </a:xfrm>
          <a:prstGeom prst="rect">
            <a:avLst/>
          </a:prstGeom>
          <a:noFill/>
          <a:ln/>
        </p:spPr>
        <p:txBody>
          <a:bodyPr wrap="none" lIns="0" tIns="0" rIns="0" bIns="0" rtlCol="0" anchor="t"/>
          <a:lstStyle/>
          <a:p>
            <a:pPr algn="l" indent="0" marL="0">
              <a:lnSpc>
                <a:spcPts val="1900"/>
              </a:lnSpc>
              <a:buNone/>
            </a:pPr>
            <a:r>
              <a:rPr lang="en-US" sz="1500" dirty="0">
                <a:solidFill>
                  <a:srgbClr val="00002E"/>
                </a:solidFill>
                <a:latin typeface="Nunito Semi Bold" pitchFamily="34" charset="0"/>
                <a:ea typeface="Nunito Semi Bold" pitchFamily="34" charset="-122"/>
                <a:cs typeface="Nunito Semi Bold" pitchFamily="34" charset="-120"/>
              </a:rPr>
              <a:t>Ensure Adequate Rest</a:t>
            </a:r>
            <a:endParaRPr lang="en-US" sz="1500" dirty="0"/>
          </a:p>
        </p:txBody>
      </p:sp>
      <p:sp>
        <p:nvSpPr>
          <p:cNvPr id="18" name="Text 15"/>
          <p:cNvSpPr/>
          <p:nvPr/>
        </p:nvSpPr>
        <p:spPr>
          <a:xfrm>
            <a:off x="8069223" y="7050286"/>
            <a:ext cx="5984319" cy="534352"/>
          </a:xfrm>
          <a:prstGeom prst="rect">
            <a:avLst/>
          </a:prstGeom>
          <a:noFill/>
          <a:ln/>
        </p:spPr>
        <p:txBody>
          <a:bodyPr wrap="square" lIns="0" tIns="0" rIns="0" bIns="0" rtlCol="0" anchor="t"/>
          <a:lstStyle/>
          <a:p>
            <a:pPr algn="l" indent="0" marL="0">
              <a:lnSpc>
                <a:spcPts val="2100"/>
              </a:lnSpc>
              <a:buNone/>
            </a:pPr>
            <a:r>
              <a:rPr lang="en-US" sz="1300" dirty="0">
                <a:solidFill>
                  <a:srgbClr val="00002E"/>
                </a:solidFill>
                <a:latin typeface="PT Sans" pitchFamily="34" charset="0"/>
                <a:ea typeface="PT Sans" pitchFamily="34" charset="-122"/>
                <a:cs typeface="PT Sans" pitchFamily="34" charset="-120"/>
              </a:rPr>
              <a:t>Prioritize sufficient sleep and permit yourself necessary breaks to recharge your energy and focus.</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95920" y="547807"/>
            <a:ext cx="3743087" cy="467916"/>
          </a:xfrm>
          <a:prstGeom prst="rect">
            <a:avLst/>
          </a:prstGeom>
          <a:noFill/>
          <a:ln/>
        </p:spPr>
        <p:txBody>
          <a:bodyPr wrap="none" lIns="0" tIns="0" rIns="0" bIns="0" rtlCol="0" anchor="t"/>
          <a:lstStyle/>
          <a:p>
            <a:pPr algn="l" indent="0" marL="0">
              <a:lnSpc>
                <a:spcPts val="3650"/>
              </a:lnSpc>
              <a:buNone/>
            </a:pPr>
            <a:r>
              <a:rPr lang="en-US" sz="2900" dirty="0">
                <a:solidFill>
                  <a:srgbClr val="00002E"/>
                </a:solidFill>
                <a:latin typeface="Nunito Semi Bold" pitchFamily="34" charset="0"/>
                <a:ea typeface="Nunito Semi Bold" pitchFamily="34" charset="-122"/>
                <a:cs typeface="Nunito Semi Bold" pitchFamily="34" charset="-120"/>
              </a:rPr>
              <a:t>Final Thoughts</a:t>
            </a:r>
            <a:endParaRPr lang="en-US" sz="2900" dirty="0"/>
          </a:p>
        </p:txBody>
      </p:sp>
      <p:sp>
        <p:nvSpPr>
          <p:cNvPr id="3" name="Text 1"/>
          <p:cNvSpPr/>
          <p:nvPr/>
        </p:nvSpPr>
        <p:spPr>
          <a:xfrm>
            <a:off x="695920" y="1413391"/>
            <a:ext cx="13238559" cy="636270"/>
          </a:xfrm>
          <a:prstGeom prst="rect">
            <a:avLst/>
          </a:prstGeom>
          <a:noFill/>
          <a:ln/>
        </p:spPr>
        <p:txBody>
          <a:bodyPr wrap="squar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In conclusion, both </a:t>
            </a:r>
            <a:pPr algn="l" indent="0" marL="0">
              <a:lnSpc>
                <a:spcPts val="2500"/>
              </a:lnSpc>
              <a:buNone/>
            </a:pPr>
            <a:r>
              <a:rPr lang="en-US" sz="1550" b="1" dirty="0">
                <a:solidFill>
                  <a:srgbClr val="00002E"/>
                </a:solidFill>
                <a:latin typeface="PT Sans" pitchFamily="34" charset="0"/>
                <a:ea typeface="PT Sans" pitchFamily="34" charset="-122"/>
                <a:cs typeface="PT Sans" pitchFamily="34" charset="-120"/>
              </a:rPr>
              <a:t>time management</a:t>
            </a:r>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 and </a:t>
            </a:r>
            <a:pPr algn="l" indent="0" marL="0">
              <a:lnSpc>
                <a:spcPts val="2500"/>
              </a:lnSpc>
              <a:buNone/>
            </a:pPr>
            <a:r>
              <a:rPr lang="en-US" sz="1550" b="1" dirty="0">
                <a:solidFill>
                  <a:srgbClr val="00002E"/>
                </a:solidFill>
                <a:latin typeface="PT Sans" pitchFamily="34" charset="0"/>
                <a:ea typeface="PT Sans" pitchFamily="34" charset="-122"/>
                <a:cs typeface="PT Sans" pitchFamily="34" charset="-120"/>
              </a:rPr>
              <a:t>work-life balance</a:t>
            </a:r>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 are not merely beneficial but are essential cornerstones for a successful and happy life. Mastering these skills empowers you to navigate challenges with greater ease and confidence.</a:t>
            </a:r>
            <a:endParaRPr lang="en-US" sz="1550" dirty="0"/>
          </a:p>
        </p:txBody>
      </p:sp>
      <p:sp>
        <p:nvSpPr>
          <p:cNvPr id="4" name="Shape 2"/>
          <p:cNvSpPr/>
          <p:nvPr/>
        </p:nvSpPr>
        <p:spPr>
          <a:xfrm>
            <a:off x="2902268" y="2273260"/>
            <a:ext cx="2206347" cy="1127522"/>
          </a:xfrm>
          <a:prstGeom prst="roundRect">
            <a:avLst>
              <a:gd name="adj" fmla="val 26454"/>
            </a:avLst>
          </a:prstGeom>
          <a:solidFill>
            <a:srgbClr val="F3F3FF"/>
          </a:solidFill>
          <a:ln w="22860">
            <a:solidFill>
              <a:srgbClr val="2D4DF2"/>
            </a:solidFill>
            <a:prstDash val="solid"/>
          </a:ln>
        </p:spPr>
      </p:sp>
      <p:sp>
        <p:nvSpPr>
          <p:cNvPr id="5" name="Text 3"/>
          <p:cNvSpPr/>
          <p:nvPr/>
        </p:nvSpPr>
        <p:spPr>
          <a:xfrm>
            <a:off x="3865602" y="2662238"/>
            <a:ext cx="279559" cy="349448"/>
          </a:xfrm>
          <a:prstGeom prst="rect">
            <a:avLst/>
          </a:prstGeom>
          <a:noFill/>
          <a:ln/>
        </p:spPr>
        <p:txBody>
          <a:bodyPr wrap="none" lIns="0" tIns="0" rIns="0" bIns="0" rtlCol="0" anchor="t"/>
          <a:lstStyle/>
          <a:p>
            <a:pPr algn="ctr" indent="0" marL="0">
              <a:lnSpc>
                <a:spcPts val="3500"/>
              </a:lnSpc>
              <a:buNone/>
            </a:pPr>
            <a:r>
              <a:rPr lang="en-US" sz="2200" dirty="0">
                <a:solidFill>
                  <a:srgbClr val="00002E"/>
                </a:solidFill>
                <a:latin typeface="Nunito Semi Bold" pitchFamily="34" charset="0"/>
                <a:ea typeface="Nunito Semi Bold" pitchFamily="34" charset="-122"/>
                <a:cs typeface="Nunito Semi Bold" pitchFamily="34" charset="-120"/>
              </a:rPr>
              <a:t>1</a:t>
            </a:r>
            <a:endParaRPr lang="en-US" sz="2200" dirty="0"/>
          </a:p>
        </p:txBody>
      </p:sp>
      <p:sp>
        <p:nvSpPr>
          <p:cNvPr id="6" name="Text 4"/>
          <p:cNvSpPr/>
          <p:nvPr/>
        </p:nvSpPr>
        <p:spPr>
          <a:xfrm>
            <a:off x="5307449" y="2472095"/>
            <a:ext cx="2339340" cy="292418"/>
          </a:xfrm>
          <a:prstGeom prst="rect">
            <a:avLst/>
          </a:prstGeom>
          <a:noFill/>
          <a:ln/>
        </p:spPr>
        <p:txBody>
          <a:bodyPr wrap="none" lIns="0" tIns="0" rIns="0" bIns="0" rtlCol="0" anchor="t"/>
          <a:lstStyle/>
          <a:p>
            <a:pPr algn="l" indent="0" marL="0">
              <a:lnSpc>
                <a:spcPts val="2300"/>
              </a:lnSpc>
              <a:buNone/>
            </a:pPr>
            <a:r>
              <a:rPr lang="en-US" sz="1800" dirty="0">
                <a:solidFill>
                  <a:srgbClr val="00002E"/>
                </a:solidFill>
                <a:latin typeface="Nunito Semi Bold" pitchFamily="34" charset="0"/>
                <a:ea typeface="Nunito Semi Bold" pitchFamily="34" charset="-122"/>
                <a:cs typeface="Nunito Semi Bold" pitchFamily="34" charset="-120"/>
              </a:rPr>
              <a:t>Enhanced Focus</a:t>
            </a:r>
            <a:endParaRPr lang="en-US" sz="1800" dirty="0"/>
          </a:p>
        </p:txBody>
      </p:sp>
      <p:sp>
        <p:nvSpPr>
          <p:cNvPr id="7" name="Text 5"/>
          <p:cNvSpPr/>
          <p:nvPr/>
        </p:nvSpPr>
        <p:spPr>
          <a:xfrm>
            <a:off x="5307449" y="2883813"/>
            <a:ext cx="6891933" cy="318135"/>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Better time allocation leads to increased concentration and efficiency in all tasks.</a:t>
            </a:r>
            <a:endParaRPr lang="en-US" sz="1550" dirty="0"/>
          </a:p>
        </p:txBody>
      </p:sp>
      <p:sp>
        <p:nvSpPr>
          <p:cNvPr id="8" name="Shape 6"/>
          <p:cNvSpPr/>
          <p:nvPr/>
        </p:nvSpPr>
        <p:spPr>
          <a:xfrm>
            <a:off x="5208032" y="3391257"/>
            <a:ext cx="8627031" cy="11430"/>
          </a:xfrm>
          <a:prstGeom prst="roundRect">
            <a:avLst>
              <a:gd name="adj" fmla="val 2609624"/>
            </a:avLst>
          </a:prstGeom>
          <a:solidFill>
            <a:srgbClr val="2D4DF2"/>
          </a:solidFill>
          <a:ln/>
        </p:spPr>
      </p:sp>
      <p:sp>
        <p:nvSpPr>
          <p:cNvPr id="9" name="Shape 7"/>
          <p:cNvSpPr/>
          <p:nvPr/>
        </p:nvSpPr>
        <p:spPr>
          <a:xfrm>
            <a:off x="1799034" y="3500199"/>
            <a:ext cx="4412813" cy="1127522"/>
          </a:xfrm>
          <a:prstGeom prst="roundRect">
            <a:avLst>
              <a:gd name="adj" fmla="val 26454"/>
            </a:avLst>
          </a:prstGeom>
          <a:solidFill>
            <a:srgbClr val="F3F3FF"/>
          </a:solidFill>
          <a:ln w="22860">
            <a:solidFill>
              <a:srgbClr val="018CE1"/>
            </a:solidFill>
            <a:prstDash val="solid"/>
          </a:ln>
        </p:spPr>
      </p:sp>
      <p:sp>
        <p:nvSpPr>
          <p:cNvPr id="10" name="Text 8"/>
          <p:cNvSpPr/>
          <p:nvPr/>
        </p:nvSpPr>
        <p:spPr>
          <a:xfrm>
            <a:off x="3865602" y="3889177"/>
            <a:ext cx="279559" cy="349448"/>
          </a:xfrm>
          <a:prstGeom prst="rect">
            <a:avLst/>
          </a:prstGeom>
          <a:noFill/>
          <a:ln/>
        </p:spPr>
        <p:txBody>
          <a:bodyPr wrap="none" lIns="0" tIns="0" rIns="0" bIns="0" rtlCol="0" anchor="t"/>
          <a:lstStyle/>
          <a:p>
            <a:pPr algn="ctr" indent="0" marL="0">
              <a:lnSpc>
                <a:spcPts val="3500"/>
              </a:lnSpc>
              <a:buNone/>
            </a:pPr>
            <a:r>
              <a:rPr lang="en-US" sz="2200" dirty="0">
                <a:solidFill>
                  <a:srgbClr val="00002E"/>
                </a:solidFill>
                <a:latin typeface="Nunito Semi Bold" pitchFamily="34" charset="0"/>
                <a:ea typeface="Nunito Semi Bold" pitchFamily="34" charset="-122"/>
                <a:cs typeface="Nunito Semi Bold" pitchFamily="34" charset="-120"/>
              </a:rPr>
              <a:t>2</a:t>
            </a:r>
            <a:endParaRPr lang="en-US" sz="2200" dirty="0"/>
          </a:p>
        </p:txBody>
      </p:sp>
      <p:sp>
        <p:nvSpPr>
          <p:cNvPr id="11" name="Text 9"/>
          <p:cNvSpPr/>
          <p:nvPr/>
        </p:nvSpPr>
        <p:spPr>
          <a:xfrm>
            <a:off x="6410682" y="3699034"/>
            <a:ext cx="2339340" cy="292418"/>
          </a:xfrm>
          <a:prstGeom prst="rect">
            <a:avLst/>
          </a:prstGeom>
          <a:noFill/>
          <a:ln/>
        </p:spPr>
        <p:txBody>
          <a:bodyPr wrap="none" lIns="0" tIns="0" rIns="0" bIns="0" rtlCol="0" anchor="t"/>
          <a:lstStyle/>
          <a:p>
            <a:pPr algn="l" indent="0" marL="0">
              <a:lnSpc>
                <a:spcPts val="2300"/>
              </a:lnSpc>
              <a:buNone/>
            </a:pPr>
            <a:r>
              <a:rPr lang="en-US" sz="1800" dirty="0">
                <a:solidFill>
                  <a:srgbClr val="00002E"/>
                </a:solidFill>
                <a:latin typeface="Nunito Semi Bold" pitchFamily="34" charset="0"/>
                <a:ea typeface="Nunito Semi Bold" pitchFamily="34" charset="-122"/>
                <a:cs typeface="Nunito Semi Bold" pitchFamily="34" charset="-120"/>
              </a:rPr>
              <a:t>Reduced Stress</a:t>
            </a:r>
            <a:endParaRPr lang="en-US" sz="1800" dirty="0"/>
          </a:p>
        </p:txBody>
      </p:sp>
      <p:sp>
        <p:nvSpPr>
          <p:cNvPr id="12" name="Text 10"/>
          <p:cNvSpPr/>
          <p:nvPr/>
        </p:nvSpPr>
        <p:spPr>
          <a:xfrm>
            <a:off x="6410682" y="4110752"/>
            <a:ext cx="7061002" cy="318135"/>
          </a:xfrm>
          <a:prstGeom prst="rect">
            <a:avLst/>
          </a:prstGeom>
          <a:noFill/>
          <a:ln/>
        </p:spPr>
        <p:txBody>
          <a:bodyPr wrap="non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Proactive planning and clear boundaries alleviate pressure and promote tranquility.</a:t>
            </a:r>
            <a:endParaRPr lang="en-US" sz="1550" dirty="0"/>
          </a:p>
        </p:txBody>
      </p:sp>
      <p:sp>
        <p:nvSpPr>
          <p:cNvPr id="13" name="Shape 11"/>
          <p:cNvSpPr/>
          <p:nvPr/>
        </p:nvSpPr>
        <p:spPr>
          <a:xfrm>
            <a:off x="6311265" y="4618196"/>
            <a:ext cx="7523798" cy="11430"/>
          </a:xfrm>
          <a:prstGeom prst="roundRect">
            <a:avLst>
              <a:gd name="adj" fmla="val 2609624"/>
            </a:avLst>
          </a:prstGeom>
          <a:solidFill>
            <a:srgbClr val="018CE1"/>
          </a:solidFill>
          <a:ln/>
        </p:spPr>
      </p:sp>
      <p:sp>
        <p:nvSpPr>
          <p:cNvPr id="14" name="Shape 12"/>
          <p:cNvSpPr/>
          <p:nvPr/>
        </p:nvSpPr>
        <p:spPr>
          <a:xfrm>
            <a:off x="695920" y="4727138"/>
            <a:ext cx="6619280" cy="1445657"/>
          </a:xfrm>
          <a:prstGeom prst="roundRect">
            <a:avLst>
              <a:gd name="adj" fmla="val 20633"/>
            </a:avLst>
          </a:prstGeom>
          <a:solidFill>
            <a:srgbClr val="F3F3FF"/>
          </a:solidFill>
          <a:ln w="22860">
            <a:solidFill>
              <a:srgbClr val="DA33BF"/>
            </a:solidFill>
            <a:prstDash val="solid"/>
          </a:ln>
        </p:spPr>
      </p:sp>
      <p:sp>
        <p:nvSpPr>
          <p:cNvPr id="15" name="Text 13"/>
          <p:cNvSpPr/>
          <p:nvPr/>
        </p:nvSpPr>
        <p:spPr>
          <a:xfrm>
            <a:off x="3865721" y="5275183"/>
            <a:ext cx="279559" cy="349448"/>
          </a:xfrm>
          <a:prstGeom prst="rect">
            <a:avLst/>
          </a:prstGeom>
          <a:noFill/>
          <a:ln/>
        </p:spPr>
        <p:txBody>
          <a:bodyPr wrap="none" lIns="0" tIns="0" rIns="0" bIns="0" rtlCol="0" anchor="t"/>
          <a:lstStyle/>
          <a:p>
            <a:pPr algn="ctr" indent="0" marL="0">
              <a:lnSpc>
                <a:spcPts val="3500"/>
              </a:lnSpc>
              <a:buNone/>
            </a:pPr>
            <a:r>
              <a:rPr lang="en-US" sz="2200" dirty="0">
                <a:solidFill>
                  <a:srgbClr val="00002E"/>
                </a:solidFill>
                <a:latin typeface="Nunito Semi Bold" pitchFamily="34" charset="0"/>
                <a:ea typeface="Nunito Semi Bold" pitchFamily="34" charset="-122"/>
                <a:cs typeface="Nunito Semi Bold" pitchFamily="34" charset="-120"/>
              </a:rPr>
              <a:t>3</a:t>
            </a:r>
            <a:endParaRPr lang="en-US" sz="2200" dirty="0"/>
          </a:p>
        </p:txBody>
      </p:sp>
      <p:sp>
        <p:nvSpPr>
          <p:cNvPr id="16" name="Text 14"/>
          <p:cNvSpPr/>
          <p:nvPr/>
        </p:nvSpPr>
        <p:spPr>
          <a:xfrm>
            <a:off x="7514034" y="4925973"/>
            <a:ext cx="2339340" cy="292418"/>
          </a:xfrm>
          <a:prstGeom prst="rect">
            <a:avLst/>
          </a:prstGeom>
          <a:noFill/>
          <a:ln/>
        </p:spPr>
        <p:txBody>
          <a:bodyPr wrap="none" lIns="0" tIns="0" rIns="0" bIns="0" rtlCol="0" anchor="t"/>
          <a:lstStyle/>
          <a:p>
            <a:pPr algn="l" indent="0" marL="0">
              <a:lnSpc>
                <a:spcPts val="2300"/>
              </a:lnSpc>
              <a:buNone/>
            </a:pPr>
            <a:r>
              <a:rPr lang="en-US" sz="1800" dirty="0">
                <a:solidFill>
                  <a:srgbClr val="00002E"/>
                </a:solidFill>
                <a:latin typeface="Nunito Semi Bold" pitchFamily="34" charset="0"/>
                <a:ea typeface="Nunito Semi Bold" pitchFamily="34" charset="-122"/>
                <a:cs typeface="Nunito Semi Bold" pitchFamily="34" charset="-120"/>
              </a:rPr>
              <a:t>Increased Satisfaction</a:t>
            </a:r>
            <a:endParaRPr lang="en-US" sz="1800" dirty="0"/>
          </a:p>
        </p:txBody>
      </p:sp>
      <p:sp>
        <p:nvSpPr>
          <p:cNvPr id="17" name="Text 15"/>
          <p:cNvSpPr/>
          <p:nvPr/>
        </p:nvSpPr>
        <p:spPr>
          <a:xfrm>
            <a:off x="7514034" y="5337691"/>
            <a:ext cx="6221611" cy="636270"/>
          </a:xfrm>
          <a:prstGeom prst="rect">
            <a:avLst/>
          </a:prstGeom>
          <a:noFill/>
          <a:ln/>
        </p:spPr>
        <p:txBody>
          <a:bodyPr wrap="squar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A balanced life fosters greater contentment and fulfillment in both personal and professional spheres.</a:t>
            </a:r>
            <a:endParaRPr lang="en-US" sz="1550" dirty="0"/>
          </a:p>
        </p:txBody>
      </p:sp>
      <p:sp>
        <p:nvSpPr>
          <p:cNvPr id="18" name="Text 16"/>
          <p:cNvSpPr/>
          <p:nvPr/>
        </p:nvSpPr>
        <p:spPr>
          <a:xfrm>
            <a:off x="695920" y="6396395"/>
            <a:ext cx="13238559" cy="636270"/>
          </a:xfrm>
          <a:prstGeom prst="rect">
            <a:avLst/>
          </a:prstGeom>
          <a:noFill/>
          <a:ln/>
        </p:spPr>
        <p:txBody>
          <a:bodyPr wrap="square" lIns="0" tIns="0" rIns="0" bIns="0" rtlCol="0" anchor="t"/>
          <a:lstStyle/>
          <a:p>
            <a:pPr algn="l" indent="0" marL="0">
              <a:lnSpc>
                <a:spcPts val="2500"/>
              </a:lnSpc>
              <a:buNone/>
            </a:pPr>
            <a:r>
              <a:rPr lang="en-US" sz="1550" dirty="0">
                <a:solidFill>
                  <a:srgbClr val="00002E"/>
                </a:solidFill>
                <a:latin typeface="PT Sans" pitchFamily="34" charset="0"/>
                <a:ea typeface="PT Sans" pitchFamily="34" charset="-122"/>
                <a:cs typeface="PT Sans" pitchFamily="34" charset="-120"/>
              </a:rPr>
              <a:t>By embracing these principles, you gain control over your time and cultivate a harmonious existence that fosters peace, professional triumph, and personal happiness.</a:t>
            </a:r>
            <a:endParaRPr lang="en-US" sz="1550" dirty="0"/>
          </a:p>
        </p:txBody>
      </p:sp>
      <p:sp>
        <p:nvSpPr>
          <p:cNvPr id="19" name="Text 17"/>
          <p:cNvSpPr/>
          <p:nvPr/>
        </p:nvSpPr>
        <p:spPr>
          <a:xfrm>
            <a:off x="5911572" y="7330916"/>
            <a:ext cx="2807256" cy="350877"/>
          </a:xfrm>
          <a:prstGeom prst="rect">
            <a:avLst/>
          </a:prstGeom>
          <a:noFill/>
          <a:ln/>
        </p:spPr>
        <p:txBody>
          <a:bodyPr wrap="none" lIns="0" tIns="0" rIns="0" bIns="0" rtlCol="0" anchor="t"/>
          <a:lstStyle/>
          <a:p>
            <a:pPr algn="ctr"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Thank you!</a:t>
            </a:r>
            <a:endParaRPr lang="en-US" sz="2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2848213"/>
            <a:ext cx="7468553" cy="1408033"/>
          </a:xfrm>
          <a:prstGeom prst="rect">
            <a:avLst/>
          </a:prstGeom>
          <a:noFill/>
          <a:ln/>
        </p:spPr>
        <p:txBody>
          <a:bodyPr wrap="none" lIns="0" tIns="0" rIns="0" bIns="0" rtlCol="0" anchor="t"/>
          <a:lstStyle/>
          <a:p>
            <a:pPr algn="ctr" indent="0" marL="0">
              <a:lnSpc>
                <a:spcPts val="11050"/>
              </a:lnSpc>
              <a:buNone/>
            </a:pPr>
            <a:r>
              <a:rPr lang="en-US" sz="8850" dirty="0">
                <a:solidFill>
                  <a:srgbClr val="00002E"/>
                </a:solidFill>
                <a:latin typeface="Nunito Semi Bold" pitchFamily="34" charset="0"/>
                <a:ea typeface="Nunito Semi Bold" pitchFamily="34" charset="-122"/>
                <a:cs typeface="Nunito Semi Bold" pitchFamily="34" charset="-120"/>
              </a:rPr>
              <a:t>Questions?</a:t>
            </a:r>
            <a:endParaRPr lang="en-US" sz="8850" dirty="0"/>
          </a:p>
        </p:txBody>
      </p:sp>
      <p:sp>
        <p:nvSpPr>
          <p:cNvPr id="4" name="Text 1"/>
          <p:cNvSpPr/>
          <p:nvPr/>
        </p:nvSpPr>
        <p:spPr>
          <a:xfrm>
            <a:off x="837724" y="4615220"/>
            <a:ext cx="7468553" cy="766048"/>
          </a:xfrm>
          <a:prstGeom prst="rect">
            <a:avLst/>
          </a:prstGeom>
          <a:noFill/>
          <a:ln/>
        </p:spPr>
        <p:txBody>
          <a:bodyPr wrap="square" lIns="0" tIns="0" rIns="0" bIns="0" rtlCol="0" anchor="t"/>
          <a:lstStyle/>
          <a:p>
            <a:pPr algn="ctr" indent="0" marL="0">
              <a:lnSpc>
                <a:spcPts val="3000"/>
              </a:lnSpc>
              <a:buNone/>
            </a:pPr>
            <a:r>
              <a:rPr lang="en-US" sz="1850" dirty="0">
                <a:solidFill>
                  <a:srgbClr val="00002E"/>
                </a:solidFill>
                <a:latin typeface="PT Sans" pitchFamily="34" charset="0"/>
                <a:ea typeface="PT Sans" pitchFamily="34" charset="-122"/>
                <a:cs typeface="PT Sans" pitchFamily="34" charset="-120"/>
              </a:rPr>
              <a:t>Feel free to ask any questions you have regarding time management or work-life balance.</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2025-07-18T06:35:03Z</dcterms:created>
  <dcterms:modified xsi:type="dcterms:W3CDTF">2025-07-18T06:35:03Z</dcterms:modified>
</cp:coreProperties>
</file>